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sldIdLst>
    <p:sldId id="264" r:id="rId5"/>
    <p:sldId id="275" r:id="rId6"/>
    <p:sldId id="352" r:id="rId7"/>
    <p:sldId id="341" r:id="rId8"/>
    <p:sldId id="351" r:id="rId9"/>
    <p:sldId id="342" r:id="rId10"/>
    <p:sldId id="349" r:id="rId11"/>
    <p:sldId id="350" r:id="rId12"/>
    <p:sldId id="343" r:id="rId13"/>
    <p:sldId id="344" r:id="rId14"/>
    <p:sldId id="345" r:id="rId15"/>
    <p:sldId id="361" r:id="rId16"/>
    <p:sldId id="400" r:id="rId17"/>
    <p:sldId id="362" r:id="rId18"/>
    <p:sldId id="354" r:id="rId19"/>
    <p:sldId id="355" r:id="rId20"/>
    <p:sldId id="359" r:id="rId21"/>
    <p:sldId id="357" r:id="rId22"/>
    <p:sldId id="346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848C9-4452-4EE6-9100-946C523C23E5}" v="2" dt="2026-07-10T21:10:07.4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4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D742A97B-7F37-3444-9986-8BBE9F184EA7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311CD64C-CB96-344E-88FB-360831CD641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75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73BF1-18F6-D407-788E-AE876768A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A9E6B-7B05-1BFC-D5EC-2F2CABF06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E5C49-B3B5-11A0-B718-4F2E18FC9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2EE76-8081-E1ED-9F0F-183CD8C0A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1CD64C-CB96-344E-88FB-360831CD641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239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A62D4B-15FB-3F8F-4D37-DADAE0AB588C}"/>
              </a:ext>
            </a:extLst>
          </p:cNvPr>
          <p:cNvSpPr/>
          <p:nvPr userDrawn="1"/>
        </p:nvSpPr>
        <p:spPr>
          <a:xfrm>
            <a:off x="-132080" y="-31530"/>
            <a:ext cx="9479280" cy="706225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FAB1CA51-3CF5-E06B-C756-271D081CC6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rcRect l="38725" t="11658"/>
          <a:stretch/>
        </p:blipFill>
        <p:spPr>
          <a:xfrm>
            <a:off x="-132080" y="-31530"/>
            <a:ext cx="4499928" cy="68895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292DA9-04A3-1914-C8C7-A7F26751278C}"/>
              </a:ext>
            </a:extLst>
          </p:cNvPr>
          <p:cNvSpPr/>
          <p:nvPr userDrawn="1"/>
        </p:nvSpPr>
        <p:spPr>
          <a:xfrm>
            <a:off x="-132080" y="2265680"/>
            <a:ext cx="10467573" cy="1264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</a:t>
            </a:r>
          </a:p>
        </p:txBody>
      </p:sp>
      <p:pic>
        <p:nvPicPr>
          <p:cNvPr id="12" name="Picture 11" descr="A blue and red logo&#10;&#10;Description automatically generated">
            <a:extLst>
              <a:ext uri="{FF2B5EF4-FFF2-40B4-BE49-F238E27FC236}">
                <a16:creationId xmlns:a16="http://schemas.microsoft.com/office/drawing/2014/main" id="{C8A56C55-F4FE-59C4-1F86-F5B60A27FE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E53716-5CF6-D2BC-D740-3169A9F6C1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5082FD-BE3A-1D45-07AF-63EF1104B16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705347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i="1">
                <a:solidFill>
                  <a:srgbClr val="173A64"/>
                </a:solidFill>
                <a:latin typeface="Avenir Next LT Pro" panose="020B0504020202020204" pitchFamily="34" charset="77"/>
              </a:rPr>
              <a:t>Subheading goes here – expand on the title!</a:t>
            </a:r>
          </a:p>
        </p:txBody>
      </p:sp>
    </p:spTree>
    <p:extLst>
      <p:ext uri="{BB962C8B-B14F-4D97-AF65-F5344CB8AC3E}">
        <p14:creationId xmlns:p14="http://schemas.microsoft.com/office/powerpoint/2010/main" val="4265362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B5C553-F0CD-C7CE-6FF8-AFFC92392347}"/>
              </a:ext>
            </a:extLst>
          </p:cNvPr>
          <p:cNvSpPr/>
          <p:nvPr userDrawn="1"/>
        </p:nvSpPr>
        <p:spPr>
          <a:xfrm>
            <a:off x="-137621" y="-18492"/>
            <a:ext cx="9479280" cy="7062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9BA28DA8-7B80-82BE-A114-5C326AFD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38649" t="11826"/>
          <a:stretch/>
        </p:blipFill>
        <p:spPr>
          <a:xfrm>
            <a:off x="-137621" y="-18492"/>
            <a:ext cx="4505469" cy="6876492"/>
          </a:xfrm>
          <a:prstGeom prst="rect">
            <a:avLst/>
          </a:prstGeom>
        </p:spPr>
      </p:pic>
      <p:pic>
        <p:nvPicPr>
          <p:cNvPr id="13" name="Picture 12" descr="A blue and red logo&#10;&#10;Description automatically generated">
            <a:extLst>
              <a:ext uri="{FF2B5EF4-FFF2-40B4-BE49-F238E27FC236}">
                <a16:creationId xmlns:a16="http://schemas.microsoft.com/office/drawing/2014/main" id="{D75F2657-1FB6-4D7F-234D-848DEDDFC8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250E4A7-604F-A35A-6A8C-130BE4B75E06}"/>
              </a:ext>
            </a:extLst>
          </p:cNvPr>
          <p:cNvSpPr/>
          <p:nvPr userDrawn="1"/>
        </p:nvSpPr>
        <p:spPr>
          <a:xfrm>
            <a:off x="-132080" y="2265680"/>
            <a:ext cx="10467573" cy="1264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D5BE35D-DF08-B606-D36F-962C04C7FF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607CBB3-EEDA-61FF-79AE-6383A90F6C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632200"/>
            <a:ext cx="7545388" cy="1087438"/>
          </a:xfrm>
        </p:spPr>
        <p:txBody>
          <a:bodyPr>
            <a:normAutofit/>
          </a:bodyPr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Subheading goes here – expand on the title!</a:t>
            </a:r>
          </a:p>
        </p:txBody>
      </p:sp>
    </p:spTree>
    <p:extLst>
      <p:ext uri="{BB962C8B-B14F-4D97-AF65-F5344CB8AC3E}">
        <p14:creationId xmlns:p14="http://schemas.microsoft.com/office/powerpoint/2010/main" val="142787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31C22A-97B1-60AA-6905-62B1922EEA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342438" cy="6858000"/>
          </a:xfrm>
          <a:custGeom>
            <a:avLst/>
            <a:gdLst>
              <a:gd name="connsiteX0" fmla="*/ 0 w 9342438"/>
              <a:gd name="connsiteY0" fmla="*/ 3530600 h 6858000"/>
              <a:gd name="connsiteX1" fmla="*/ 9342438 w 9342438"/>
              <a:gd name="connsiteY1" fmla="*/ 3530600 h 6858000"/>
              <a:gd name="connsiteX2" fmla="*/ 9342438 w 9342438"/>
              <a:gd name="connsiteY2" fmla="*/ 6858000 h 6858000"/>
              <a:gd name="connsiteX3" fmla="*/ 0 w 9342438"/>
              <a:gd name="connsiteY3" fmla="*/ 6858000 h 6858000"/>
              <a:gd name="connsiteX4" fmla="*/ 0 w 9342438"/>
              <a:gd name="connsiteY4" fmla="*/ 0 h 6858000"/>
              <a:gd name="connsiteX5" fmla="*/ 9342438 w 9342438"/>
              <a:gd name="connsiteY5" fmla="*/ 0 h 6858000"/>
              <a:gd name="connsiteX6" fmla="*/ 9342438 w 9342438"/>
              <a:gd name="connsiteY6" fmla="*/ 2265680 h 6858000"/>
              <a:gd name="connsiteX7" fmla="*/ 0 w 9342438"/>
              <a:gd name="connsiteY7" fmla="*/ 22656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2438" h="6858000">
                <a:moveTo>
                  <a:pt x="0" y="3530600"/>
                </a:moveTo>
                <a:lnTo>
                  <a:pt x="9342438" y="3530600"/>
                </a:lnTo>
                <a:lnTo>
                  <a:pt x="9342438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9342438" y="0"/>
                </a:lnTo>
                <a:lnTo>
                  <a:pt x="9342438" y="2265680"/>
                </a:lnTo>
                <a:lnTo>
                  <a:pt x="0" y="22656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pic>
        <p:nvPicPr>
          <p:cNvPr id="13" name="Picture 12" descr="A blue and red logo&#10;&#10;Description automatically generated">
            <a:extLst>
              <a:ext uri="{FF2B5EF4-FFF2-40B4-BE49-F238E27FC236}">
                <a16:creationId xmlns:a16="http://schemas.microsoft.com/office/drawing/2014/main" id="{D75F2657-1FB6-4D7F-234D-848DEDDFC8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35493" y="5652509"/>
            <a:ext cx="1541318" cy="100525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D5BE35D-DF08-B606-D36F-962C04C7FF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455412"/>
            <a:ext cx="9279835" cy="1006475"/>
          </a:xfrm>
        </p:spPr>
        <p:txBody>
          <a:bodyPr anchor="b"/>
          <a:lstStyle>
            <a:lvl1pPr algn="l">
              <a:defRPr sz="6000" b="1" i="0" baseline="0">
                <a:latin typeface="Avenir Next LT Pro" panose="020B0504020202020204" pitchFamily="34" charset="77"/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7032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ble of Contents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497C84CC-26E1-B09F-CE52-67A86C672A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523" t="12062"/>
          <a:stretch/>
        </p:blipFill>
        <p:spPr>
          <a:xfrm>
            <a:off x="0" y="0"/>
            <a:ext cx="43678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6B894C-B07C-CAA1-EB1A-1CB9DE90C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9C434-0175-8697-E0FF-A5B9F287761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741208"/>
            <a:ext cx="10515600" cy="482023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2400" b="1" i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1: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2: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3: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4: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5: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marL="742950" indent="-742950" algn="l">
              <a:lnSpc>
                <a:spcPct val="200000"/>
              </a:lnSpc>
              <a:buFont typeface="+mj-lt"/>
              <a:buAutoNum type="arabicPeriod"/>
            </a:pPr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</a:rPr>
              <a:t>Section 6: </a:t>
            </a:r>
            <a:r>
              <a:rPr lang="en-US" sz="2400" i="1">
                <a:solidFill>
                  <a:schemeClr val="bg1"/>
                </a:solidFill>
                <a:latin typeface="Avenir Next LT Pro" panose="020B0504020202020204" pitchFamily="34" charset="77"/>
              </a:rPr>
              <a:t>Details of this section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01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B894C-B07C-CAA1-EB1A-1CB9DE90C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FAB8F4-59FE-0340-BD3F-E5D7C43E2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62"/>
          <a:stretch/>
        </p:blipFill>
        <p:spPr>
          <a:xfrm>
            <a:off x="0" y="0"/>
            <a:ext cx="4380204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AF1507-13E9-B993-A061-CA5A71C462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850" y="1741488"/>
            <a:ext cx="10515600" cy="4770437"/>
          </a:xfrm>
        </p:spPr>
        <p:txBody>
          <a:bodyPr/>
          <a:lstStyle>
            <a:lvl1pPr marL="514350" indent="-514350" algn="l">
              <a:lnSpc>
                <a:spcPct val="150000"/>
              </a:lnSpc>
              <a:buFont typeface="+mj-lt"/>
              <a:buAutoNum type="arabicPeriod"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Section 1: Details of this section</a:t>
            </a:r>
          </a:p>
          <a:p>
            <a:pPr lvl="0"/>
            <a:r>
              <a:rPr lang="en-US"/>
              <a:t>Section 2: Details of this section</a:t>
            </a:r>
          </a:p>
          <a:p>
            <a:pPr lvl="0"/>
            <a:r>
              <a:rPr lang="en-US"/>
              <a:t>Section 3: Details of this section</a:t>
            </a:r>
          </a:p>
          <a:p>
            <a:pPr lvl="0"/>
            <a:r>
              <a:rPr lang="en-US"/>
              <a:t>Section 4: Details of this section</a:t>
            </a:r>
          </a:p>
          <a:p>
            <a:pPr lvl="0"/>
            <a:r>
              <a:rPr lang="en-US"/>
              <a:t>Section 5: Details of this section</a:t>
            </a:r>
          </a:p>
          <a:p>
            <a:pPr lvl="0"/>
            <a:r>
              <a:rPr lang="en-US"/>
              <a:t>Section 6: Details of this section</a:t>
            </a:r>
          </a:p>
        </p:txBody>
      </p:sp>
    </p:spTree>
    <p:extLst>
      <p:ext uri="{BB962C8B-B14F-4D97-AF65-F5344CB8AC3E}">
        <p14:creationId xmlns:p14="http://schemas.microsoft.com/office/powerpoint/2010/main" val="197727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Detailed)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outline of a state with a letter k&#10;&#10;Description automatically generated">
            <a:extLst>
              <a:ext uri="{FF2B5EF4-FFF2-40B4-BE49-F238E27FC236}">
                <a16:creationId xmlns:a16="http://schemas.microsoft.com/office/drawing/2014/main" id="{7DAEBF47-91F2-4301-95D0-A3A238EE5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523" t="12062"/>
          <a:stretch/>
        </p:blipFill>
        <p:spPr>
          <a:xfrm>
            <a:off x="0" y="0"/>
            <a:ext cx="4367848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7CD739F-5DD2-6711-A31D-16A4C75CA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FA0D2-C6CF-AB58-35A8-396AB91D99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850" y="1938341"/>
            <a:ext cx="10515600" cy="4425389"/>
          </a:xfrm>
        </p:spPr>
        <p:txBody>
          <a:bodyPr numCol="2"/>
          <a:lstStyle>
            <a:lvl1pPr marL="457200" indent="-457200">
              <a:buFont typeface="Arial" panose="020B0604020202020204" pitchFamily="34" charset="0"/>
              <a:buChar char="•"/>
              <a:defRPr sz="36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 </a:t>
            </a:r>
          </a:p>
          <a:p>
            <a:pPr lvl="0"/>
            <a:endParaRPr lang="en-US"/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Details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4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(Detailed)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8092F-AC56-C2DF-9C8F-C40825B04F2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10515600" cy="3994408"/>
          </a:xfrm>
        </p:spPr>
        <p:txBody>
          <a:bodyPr numCol="2"/>
          <a:lstStyle>
            <a:lvl1pPr marL="742950" indent="-742950">
              <a:lnSpc>
                <a:spcPct val="100000"/>
              </a:lnSpc>
              <a:buFont typeface="+mj-lt"/>
              <a:buAutoNum type="arabicPeriod"/>
              <a:defRPr sz="3600" b="1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defRPr b="1"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Section 1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2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3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0"/>
            <a:r>
              <a:rPr lang="en-US"/>
              <a:t>Section 4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r>
              <a:rPr lang="en-US"/>
              <a:t>Details</a:t>
            </a:r>
          </a:p>
          <a:p>
            <a:pPr lvl="1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CD739F-5DD2-6711-A31D-16A4C75CAC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Sections or Table of Contents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77E00E-EED5-9B69-EBAD-0266533188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62"/>
          <a:stretch/>
        </p:blipFill>
        <p:spPr>
          <a:xfrm>
            <a:off x="0" y="0"/>
            <a:ext cx="4380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2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5302B-E7DC-44EA-BBAF-156402BBE370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741488"/>
            <a:ext cx="5976937" cy="4448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0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10507662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This is an example of a longer point that has about a paragraph worth of text. It can be as long as you need it, but still try to keep your message concise.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4DCE-AE94-44A2-A0CB-9D6034EE7955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3FC4E7C-5956-629B-7576-56DF9944F8D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173A64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F9BA92-9B35-D447-A5BB-0388F69077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35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head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182" t="12043"/>
          <a:stretch/>
        </p:blipFill>
        <p:spPr>
          <a:xfrm>
            <a:off x="-12700" y="-1487"/>
            <a:ext cx="43929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A0A56-1C24-4089-9E76-749EAF33F4A1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741488"/>
            <a:ext cx="5976937" cy="44481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66E472-9EF9-06B4-8492-AF9BF5B40E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F58C1DE-DED5-3EF0-3962-E10F669EC6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</p:spTree>
    <p:extLst>
      <p:ext uri="{BB962C8B-B14F-4D97-AF65-F5344CB8AC3E}">
        <p14:creationId xmlns:p14="http://schemas.microsoft.com/office/powerpoint/2010/main" val="3152202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ubhead with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50382-CBDD-4F3E-BE72-0A21C6BA5E6D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4F516976-0879-4A18-102A-61C95AEFF4D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853727" y="2461846"/>
            <a:ext cx="5157787" cy="3727817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CB54CC-B279-FBC2-763B-2E74B8C11A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8E7E92C-CE17-4321-410D-3067B6AE382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45789" y="1993909"/>
            <a:ext cx="5165725" cy="468304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473047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95A82-01F1-45BE-A1AC-510618DC654F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526415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-1486"/>
            <a:ext cx="5976937" cy="61911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5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7275C-7BE1-434E-9211-988D1810C3D6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526415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-1487"/>
            <a:ext cx="5976937" cy="30127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A64E4CF9-D973-BA03-F81C-C5A161FCCB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5063" y="3176954"/>
            <a:ext cx="5976937" cy="301270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96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3856" t="12043"/>
          <a:stretch/>
        </p:blipFill>
        <p:spPr>
          <a:xfrm>
            <a:off x="5496466" y="-1487"/>
            <a:ext cx="4123085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753352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79136" y="1741208"/>
            <a:ext cx="5157787" cy="4448455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03CDE-45C5-4FF8-B333-5AB9D2D322CF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1198" y="720103"/>
            <a:ext cx="5383213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2955"/>
            <a:ext cx="5496466" cy="61911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56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, Body,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5157787" cy="419575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B7933-F3D3-4ECA-9686-238290CDDDE8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5063" y="1993909"/>
            <a:ext cx="5976937" cy="419575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190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,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10507662" cy="4195754"/>
          </a:xfrm>
        </p:spPr>
        <p:txBody>
          <a:bodyPr numCol="2"/>
          <a:lstStyle>
            <a:lvl1pPr>
              <a:spcAft>
                <a:spcPts val="1800"/>
              </a:spcAft>
              <a:defRPr/>
            </a:lvl1pPr>
          </a:lstStyle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Some bullet points might be two lines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Second column 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Don’t let a line be broken up by the columns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34F-66D7-4E3F-A8DC-87C06694E751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</p:spTree>
    <p:extLst>
      <p:ext uri="{BB962C8B-B14F-4D97-AF65-F5344CB8AC3E}">
        <p14:creationId xmlns:p14="http://schemas.microsoft.com/office/powerpoint/2010/main" val="2926244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ng Title,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A blue outline of a state with a letter k&#10;&#10;Description automatically generated">
            <a:extLst>
              <a:ext uri="{FF2B5EF4-FFF2-40B4-BE49-F238E27FC236}">
                <a16:creationId xmlns:a16="http://schemas.microsoft.com/office/drawing/2014/main" id="{E6E90BD3-86C4-047B-DACC-6B7E598B3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03442" y="365125"/>
            <a:ext cx="650008" cy="69027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10507662" cy="4195754"/>
          </a:xfrm>
        </p:spPr>
        <p:txBody>
          <a:bodyPr numCol="1"/>
          <a:lstStyle>
            <a:lvl1pPr>
              <a:spcAft>
                <a:spcPts val="1800"/>
              </a:spcAft>
              <a:defRPr/>
            </a:lvl1pPr>
          </a:lstStyle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This is an example of a longer point that has about a paragraph worth of text. It can be as long as you need it, but still try to keep your message concise.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2BBD1-9890-4CC8-9D1D-3FB23FE87CFE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10515600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A Lot Of Words, Taking Up Two Lines</a:t>
            </a:r>
          </a:p>
        </p:txBody>
      </p:sp>
    </p:spTree>
    <p:extLst>
      <p:ext uri="{BB962C8B-B14F-4D97-AF65-F5344CB8AC3E}">
        <p14:creationId xmlns:p14="http://schemas.microsoft.com/office/powerpoint/2010/main" val="2815929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0355" t="12043"/>
          <a:stretch/>
        </p:blipFill>
        <p:spPr>
          <a:xfrm>
            <a:off x="0" y="-1487"/>
            <a:ext cx="4380204" cy="68594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51400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93909"/>
            <a:ext cx="5157787" cy="294194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51009"/>
            <a:ext cx="5165725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Slide With Four Pictures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0"/>
            <a:ext cx="5997573" cy="49261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6AD67-8F2D-0148-9977-31001C10D6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3FA3359-2C81-EC58-2F43-5F57A60343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8919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E1E39DB-7C2A-EF0C-F00D-503B08A970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37838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85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, 4 Pictur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7EE5D5-FEA4-13FC-FDE7-18FF04AFCD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 l="44555" t="12043"/>
          <a:stretch/>
        </p:blipFill>
        <p:spPr>
          <a:xfrm>
            <a:off x="5997572" y="-1487"/>
            <a:ext cx="4071721" cy="68594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0E95AE-7267-1664-0F2F-D40DE22574CB}"/>
              </a:ext>
            </a:extLst>
          </p:cNvPr>
          <p:cNvSpPr/>
          <p:nvPr userDrawn="1"/>
        </p:nvSpPr>
        <p:spPr>
          <a:xfrm>
            <a:off x="6203094" y="-1487"/>
            <a:ext cx="60960" cy="49276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4A7EB5-5C9E-9707-0B63-EDB56BA5CA6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28878" y="1993909"/>
            <a:ext cx="5157787" cy="2941944"/>
          </a:xfrm>
        </p:spPr>
        <p:txBody>
          <a:bodyPr/>
          <a:lstStyle/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Use bullet points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it short and sweet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No paragraphs</a:t>
            </a:r>
          </a:p>
          <a:p>
            <a:r>
              <a:rPr lang="en-US">
                <a:solidFill>
                  <a:srgbClr val="173A64"/>
                </a:solidFill>
                <a:latin typeface="Avenir Next LT Pro" panose="020B0504020202020204" pitchFamily="34" charset="77"/>
              </a:rPr>
              <a:t>Keep details in slide notes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78EB8A5-DC3C-86A5-7933-FB402AB10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940" y="351009"/>
            <a:ext cx="5165725" cy="1571139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Slide With Four Pictures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9740"/>
            <a:ext cx="5997573" cy="49261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A6AD67-8F2D-0148-9977-31001C10D67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3FA3359-2C81-EC58-2F43-5F57A60343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8919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E1E39DB-7C2A-EF0C-F00D-503B08A970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37838" y="5114925"/>
            <a:ext cx="3954162" cy="17430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084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B01E0-BE75-4A9D-8196-F1C44EE4A499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955"/>
            <a:ext cx="5964195" cy="6191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0AD74C35-2C9D-E970-E0F0-3423AE5893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805" y="12955"/>
            <a:ext cx="5964195" cy="61911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57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C62B2-C542-45A6-BA63-124E92B68911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205A03A-8FB8-EA2E-5435-EB40B74895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955"/>
            <a:ext cx="12192000" cy="61911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91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F598F85-FBAD-9ADB-0335-3DA59ABBC126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BE041-E440-BCB0-3048-F2D168BF7C82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EA3FF-9D14-4453-9106-0399EDA1530E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</p:spTree>
    <p:extLst>
      <p:ext uri="{BB962C8B-B14F-4D97-AF65-F5344CB8AC3E}">
        <p14:creationId xmlns:p14="http://schemas.microsoft.com/office/powerpoint/2010/main" val="4292579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Blue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1E1024-41C3-A510-0B5A-2530460DA50C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5DE9-2007-48CF-968E-DB16CAA8568F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531341" y="835238"/>
            <a:ext cx="5745891" cy="4774730"/>
          </a:xfrm>
          <a:prstGeom prst="rect">
            <a:avLst/>
          </a:prstGeom>
          <a:solidFill>
            <a:srgbClr val="173A64">
              <a:alpha val="888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541939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Blue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D80DD3-1228-E071-3FC9-E06202035C78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5E66-D537-420B-B7EA-82910FA63CD0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6262819" y="835238"/>
            <a:ext cx="5745891" cy="4774730"/>
          </a:xfrm>
          <a:prstGeom prst="rect">
            <a:avLst/>
          </a:prstGeom>
          <a:solidFill>
            <a:srgbClr val="173A64">
              <a:alpha val="8881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3328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3328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19308407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Yellow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CAC8CD-F3B5-1B47-4684-39DA861BC33F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DDA8A-FA82-4C35-9752-2B3FA62224DA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531341" y="835238"/>
            <a:ext cx="5745891" cy="4774730"/>
          </a:xfrm>
          <a:prstGeom prst="rect">
            <a:avLst/>
          </a:prstGeom>
          <a:solidFill>
            <a:schemeClr val="bg2">
              <a:alpha val="888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1850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4409869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Body on Picture (Yellow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3D05A07-689F-371B-E046-1458EFC57EFB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9E8A1-2F65-4E18-A186-63A503D8FD04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6262819" y="835238"/>
            <a:ext cx="5745891" cy="4774730"/>
          </a:xfrm>
          <a:prstGeom prst="rect">
            <a:avLst/>
          </a:prstGeom>
          <a:solidFill>
            <a:schemeClr val="bg2">
              <a:alpha val="8881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3328" y="835238"/>
            <a:ext cx="5264150" cy="1728851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A4A21-B8FF-8013-BF46-C410799EC9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63328" y="2563813"/>
            <a:ext cx="5264150" cy="276225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Details go here</a:t>
            </a:r>
          </a:p>
          <a:p>
            <a:pPr lvl="0"/>
            <a:r>
              <a:rPr lang="en-US"/>
              <a:t>More details</a:t>
            </a:r>
          </a:p>
          <a:p>
            <a:pPr lvl="0"/>
            <a:r>
              <a:rPr lang="en-US"/>
              <a:t>Just bullet points</a:t>
            </a:r>
          </a:p>
          <a:p>
            <a:pPr lvl="0"/>
            <a:r>
              <a:rPr lang="en-US"/>
              <a:t>One of these may go into the next line</a:t>
            </a:r>
          </a:p>
        </p:txBody>
      </p:sp>
    </p:spTree>
    <p:extLst>
      <p:ext uri="{BB962C8B-B14F-4D97-AF65-F5344CB8AC3E}">
        <p14:creationId xmlns:p14="http://schemas.microsoft.com/office/powerpoint/2010/main" val="33162751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67EC78F-D900-9F88-54B5-F950F67BD081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FF1D-8F83-4594-AE73-2B4E510DBA24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665938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9B576-765B-4F4A-B92C-601F0E11FBC3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349873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E4EA158-FFAE-FB80-D80A-E68801EBA691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4A5A9-0D5C-4B86-8695-4865D60BE1FB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3387914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4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BEA7D-7CFA-4C56-92A8-1EBA5EEA05D9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13226573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Lines, on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E7679F5-814F-A907-1340-97C5D46D2490}"/>
              </a:ext>
            </a:extLst>
          </p:cNvPr>
          <p:cNvSpPr/>
          <p:nvPr userDrawn="1"/>
        </p:nvSpPr>
        <p:spPr>
          <a:xfrm>
            <a:off x="0" y="6236677"/>
            <a:ext cx="12192000" cy="62132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7976D-B862-41D9-B2C1-B31AAC98D4F4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DCD47-7EAB-AAF9-941F-2E7B47F711A3}"/>
              </a:ext>
            </a:extLst>
          </p:cNvPr>
          <p:cNvSpPr/>
          <p:nvPr userDrawn="1"/>
        </p:nvSpPr>
        <p:spPr>
          <a:xfrm>
            <a:off x="831850" y="5271315"/>
            <a:ext cx="10490773" cy="706566"/>
          </a:xfrm>
          <a:prstGeom prst="rect">
            <a:avLst/>
          </a:prstGeom>
          <a:solidFill>
            <a:srgbClr val="173A64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8DE5CFF9-D653-A11E-75C3-D867236A5B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9588" y="5380290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2238368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5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067F1CE-4801-6920-19FD-F65E16F01764}"/>
              </a:ext>
            </a:extLst>
          </p:cNvPr>
          <p:cNvSpPr/>
          <p:nvPr userDrawn="1"/>
        </p:nvSpPr>
        <p:spPr>
          <a:xfrm>
            <a:off x="0" y="6442364"/>
            <a:ext cx="11353800" cy="415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9A2595-991C-E44E-D381-98D587A5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B6D40-E072-46D7-9A6B-40B9E334E564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343AFB-46A4-C0F2-40FB-25334017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B0B84-9076-42D1-5BCB-83270104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0E39B0-A7E7-F8B8-D5F3-DE738A0DCF43}"/>
              </a:ext>
            </a:extLst>
          </p:cNvPr>
          <p:cNvSpPr/>
          <p:nvPr userDrawn="1"/>
        </p:nvSpPr>
        <p:spPr>
          <a:xfrm>
            <a:off x="0" y="835238"/>
            <a:ext cx="11322623" cy="1021105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C5DD7D0-06B4-836B-29C2-3B543164A0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20103"/>
            <a:ext cx="10515600" cy="102110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2"/>
                </a:solidFill>
              </a:defRPr>
            </a:lvl1pPr>
          </a:lstStyle>
          <a:p>
            <a:r>
              <a:rPr lang="en-US"/>
              <a:t>Title With Only A Few Words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5DA2ED-1E73-E6EF-2834-0E74E96F2E8D}"/>
              </a:ext>
            </a:extLst>
          </p:cNvPr>
          <p:cNvSpPr/>
          <p:nvPr userDrawn="1"/>
        </p:nvSpPr>
        <p:spPr>
          <a:xfrm>
            <a:off x="831850" y="1972061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205694-8FB0-DC3C-E67A-8B7556554AB0}"/>
              </a:ext>
            </a:extLst>
          </p:cNvPr>
          <p:cNvSpPr/>
          <p:nvPr userDrawn="1"/>
        </p:nvSpPr>
        <p:spPr>
          <a:xfrm>
            <a:off x="831850" y="2799964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67C75-1AF7-720C-9796-1D4EE557653A}"/>
              </a:ext>
            </a:extLst>
          </p:cNvPr>
          <p:cNvSpPr/>
          <p:nvPr userDrawn="1"/>
        </p:nvSpPr>
        <p:spPr>
          <a:xfrm>
            <a:off x="831850" y="3640223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5A827B0-953F-E914-A6E2-1E65B9D256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79588" y="2093913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To look up icons at the top menu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5AC5837-89EB-8A96-70A8-249648573B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9588" y="2933652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Choose “Insert” and click on “Icons”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F9F3CDBE-1858-1438-9851-240CDDDAF1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9588" y="3749198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575D6-3722-1BA5-ED08-2C29DDCDDA60}"/>
              </a:ext>
            </a:extLst>
          </p:cNvPr>
          <p:cNvSpPr/>
          <p:nvPr userDrawn="1"/>
        </p:nvSpPr>
        <p:spPr>
          <a:xfrm>
            <a:off x="831850" y="4455769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A3A464D-396A-121D-50B6-A0FE2BF3D3B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79588" y="4564744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EDCD47-7EAB-AAF9-941F-2E7B47F711A3}"/>
              </a:ext>
            </a:extLst>
          </p:cNvPr>
          <p:cNvSpPr/>
          <p:nvPr userDrawn="1"/>
        </p:nvSpPr>
        <p:spPr>
          <a:xfrm>
            <a:off x="831850" y="5271315"/>
            <a:ext cx="10490773" cy="706566"/>
          </a:xfrm>
          <a:prstGeom prst="rect">
            <a:avLst/>
          </a:prstGeom>
          <a:solidFill>
            <a:srgbClr val="173A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8DE5CFF9-D653-A11E-75C3-D867236A5B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9588" y="5380290"/>
            <a:ext cx="9242425" cy="46831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Search for what icons you’re looking for</a:t>
            </a:r>
          </a:p>
        </p:txBody>
      </p:sp>
    </p:spTree>
    <p:extLst>
      <p:ext uri="{BB962C8B-B14F-4D97-AF65-F5344CB8AC3E}">
        <p14:creationId xmlns:p14="http://schemas.microsoft.com/office/powerpoint/2010/main" val="20225531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A09E98B-C0EE-8355-3F7C-FB30DB3B7917}"/>
              </a:ext>
            </a:extLst>
          </p:cNvPr>
          <p:cNvSpPr/>
          <p:nvPr userDrawn="1"/>
        </p:nvSpPr>
        <p:spPr>
          <a:xfrm>
            <a:off x="0" y="5028975"/>
            <a:ext cx="10831286" cy="415636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</p:spTree>
    <p:extLst>
      <p:ext uri="{BB962C8B-B14F-4D97-AF65-F5344CB8AC3E}">
        <p14:creationId xmlns:p14="http://schemas.microsoft.com/office/powerpoint/2010/main" val="37306408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Yello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251CC-65D4-B3E2-BDBE-466C3CE80BA4}"/>
              </a:ext>
            </a:extLst>
          </p:cNvPr>
          <p:cNvSpPr/>
          <p:nvPr userDrawn="1"/>
        </p:nvSpPr>
        <p:spPr>
          <a:xfrm>
            <a:off x="0" y="5017477"/>
            <a:ext cx="10831287" cy="43375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736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Callout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C33926-DAFB-A0D0-EDA0-055D382CC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EC3505-4AD1-B7B3-8EB5-A37461B405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0715" y="879475"/>
            <a:ext cx="9470572" cy="3973513"/>
          </a:xfrm>
        </p:spPr>
        <p:txBody>
          <a:bodyPr anchor="b">
            <a:norm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 big callout, a summary of previous slides, an impactful statement, or a quote.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A251CC-65D4-B3E2-BDBE-466C3CE80BA4}"/>
              </a:ext>
            </a:extLst>
          </p:cNvPr>
          <p:cNvSpPr/>
          <p:nvPr userDrawn="1"/>
        </p:nvSpPr>
        <p:spPr>
          <a:xfrm>
            <a:off x="0" y="5017477"/>
            <a:ext cx="10831287" cy="4337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8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088C20-CF44-BF2A-B988-1081F9430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32330-6624-D506-D689-4084F111D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89E3-656C-13C0-97CC-850ED09DB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290" y="64799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fld id="{0AA79904-EBBA-4ED0-AE41-527209441F29}" type="datetime1">
              <a:rPr lang="en-US" smtClean="0"/>
              <a:t>10/27/2026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E1C67-EFE2-E299-35C4-AF587C7D6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9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AB6D2-12FC-2FD2-A68B-A3B2834DFF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5510" y="64799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173A64"/>
                </a:solidFill>
                <a:latin typeface="Avenir Next LT Pro" panose="020B0504020202020204" pitchFamily="34" charset="77"/>
              </a:defRPr>
            </a:lvl1pPr>
          </a:lstStyle>
          <a:p>
            <a:fld id="{C7373A3C-A27C-6749-8609-50448EF10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6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49" r:id="rId2"/>
    <p:sldLayoutId id="2147483650" r:id="rId3"/>
    <p:sldLayoutId id="2147483680" r:id="rId4"/>
    <p:sldLayoutId id="2147483651" r:id="rId5"/>
    <p:sldLayoutId id="2147483663" r:id="rId6"/>
    <p:sldLayoutId id="2147483652" r:id="rId7"/>
    <p:sldLayoutId id="2147483664" r:id="rId8"/>
    <p:sldLayoutId id="2147483653" r:id="rId9"/>
    <p:sldLayoutId id="2147483689" r:id="rId10"/>
    <p:sldLayoutId id="2147483683" r:id="rId11"/>
    <p:sldLayoutId id="2147483682" r:id="rId12"/>
    <p:sldLayoutId id="2147483679" r:id="rId13"/>
    <p:sldLayoutId id="2147483681" r:id="rId14"/>
    <p:sldLayoutId id="2147483660" r:id="rId15"/>
    <p:sldLayoutId id="2147483676" r:id="rId16"/>
    <p:sldLayoutId id="2147483686" r:id="rId17"/>
    <p:sldLayoutId id="2147483688" r:id="rId18"/>
    <p:sldLayoutId id="2147483677" r:id="rId19"/>
    <p:sldLayoutId id="2147483678" r:id="rId20"/>
    <p:sldLayoutId id="2147483661" r:id="rId21"/>
    <p:sldLayoutId id="2147483662" r:id="rId22"/>
    <p:sldLayoutId id="2147483665" r:id="rId23"/>
    <p:sldLayoutId id="2147483666" r:id="rId24"/>
    <p:sldLayoutId id="2147483668" r:id="rId25"/>
    <p:sldLayoutId id="2147483667" r:id="rId26"/>
    <p:sldLayoutId id="2147483669" r:id="rId27"/>
    <p:sldLayoutId id="2147483670" r:id="rId28"/>
    <p:sldLayoutId id="2147483673" r:id="rId29"/>
    <p:sldLayoutId id="2147483671" r:id="rId30"/>
    <p:sldLayoutId id="2147483674" r:id="rId31"/>
    <p:sldLayoutId id="2147483672" r:id="rId32"/>
    <p:sldLayoutId id="2147483675" r:id="rId33"/>
    <p:sldLayoutId id="2147483655" r:id="rId34"/>
    <p:sldLayoutId id="2147483684" r:id="rId35"/>
    <p:sldLayoutId id="2147483685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183B64"/>
          </a:solidFill>
          <a:latin typeface="Avenir Next LT Pro" panose="020B0504020202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4B42-C08F-C188-E98F-08E12202D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913" y="532356"/>
            <a:ext cx="9279835" cy="3350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Avenir Next LT Pro"/>
              </a:rPr>
              <a:t>Report to City Council: </a:t>
            </a:r>
            <a:br>
              <a:rPr lang="en-US" sz="2800" dirty="0"/>
            </a:br>
            <a:r>
              <a:rPr lang="en-US" sz="2200" dirty="0">
                <a:latin typeface="Avenir Next LT Pro"/>
              </a:rPr>
              <a:t> June 2026 Monthly Financial Update</a:t>
            </a:r>
            <a:br>
              <a:rPr lang="en-US" sz="2200" dirty="0"/>
            </a:br>
            <a:br>
              <a:rPr lang="en-US" sz="2800" dirty="0"/>
            </a:br>
            <a:r>
              <a:rPr lang="en-US" sz="2800" dirty="0">
                <a:latin typeface="Avenir Next LT Pro"/>
              </a:rPr>
              <a:t> </a:t>
            </a:r>
            <a:endParaRPr lang="en-US" dirty="0">
              <a:latin typeface="Avenir Next LT Pr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404A9-9AB8-6F7C-FD2E-B1F8B59BE1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000" dirty="0"/>
              <a:t>City Council Meeting – July 16, 2026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578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9210F-16BA-2587-4EEB-14EA1A442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E83DD6-7ADA-976C-BABD-7162CAC50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1850" y="1097781"/>
            <a:ext cx="10514526" cy="448487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en-US" sz="2900" dirty="0">
                <a:latin typeface="Avenir Next LT Pro"/>
              </a:rPr>
              <a:t>Purpose of Monthly Financial </a:t>
            </a:r>
            <a:r>
              <a:rPr lang="en-US" altLang="en-US" sz="2900" dirty="0">
                <a:solidFill>
                  <a:srgbClr val="000000"/>
                </a:solidFill>
                <a:latin typeface="Avenir Next LT Pro"/>
              </a:rPr>
              <a:t>Briefing</a:t>
            </a:r>
            <a:endParaRPr lang="en-US" sz="2900" dirty="0">
              <a:solidFill>
                <a:srgbClr val="000000"/>
              </a:solidFill>
              <a:latin typeface="Avenir Next LT Pro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900" dirty="0">
                <a:latin typeface="Avenir Next LT Pro"/>
              </a:rPr>
              <a:t>How Monthly Financial Briefings Help Council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altLang="en-US" sz="2900" dirty="0">
                <a:latin typeface="Avenir Next LT Pro"/>
              </a:rPr>
              <a:t>General Fund Summary</a:t>
            </a:r>
            <a:endParaRPr lang="en-US" sz="2900" dirty="0">
              <a:latin typeface="Avenir Next LT Pro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900" dirty="0"/>
              <a:t>Water Utility Fund Summary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900" dirty="0"/>
              <a:t>Wastewater Utility Fund Summary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900" dirty="0"/>
              <a:t>Storm Drainage Utility Fund Summary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en-US" sz="2900" dirty="0"/>
              <a:t>FY 2026 Cost Containment Measures Implemented by ICM</a:t>
            </a:r>
          </a:p>
          <a:p>
            <a:pPr marL="342900" indent="-342900">
              <a:buFont typeface="+mj-lt"/>
              <a:buAutoNum type="arabicPeriod"/>
            </a:pPr>
            <a:endParaRPr lang="en-US" alt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B07E08-D4E4-2AC2-DC78-7773342D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776" y="413297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600" dirty="0"/>
              <a:t>Presentation Outline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6055D-3D8F-4958-2758-A87518C7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84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4342FE-1638-082B-47FB-E4095886E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8A0E44-D924-B178-9426-D22F7F79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/>
              <a:t>FY 2025-26 MONTHLY FINANCIAL BRIEFING</a:t>
            </a:r>
            <a:br>
              <a:rPr lang="en-US" sz="2900" dirty="0"/>
            </a:br>
            <a:r>
              <a:rPr lang="en-US" sz="2900" dirty="0"/>
              <a:t>JUNE 2026</a:t>
            </a:r>
          </a:p>
        </p:txBody>
      </p:sp>
    </p:spTree>
    <p:extLst>
      <p:ext uri="{BB962C8B-B14F-4D97-AF65-F5344CB8AC3E}">
        <p14:creationId xmlns:p14="http://schemas.microsoft.com/office/powerpoint/2010/main" val="381583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D7282-9919-8268-85D1-4BAF3E782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4113F5-5B1E-5BFC-8F47-01D48C6A1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953" y="1340738"/>
            <a:ext cx="10507662" cy="47442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algn="just">
              <a:lnSpc>
                <a:spcPct val="200000"/>
              </a:lnSpc>
            </a:pPr>
            <a:r>
              <a:rPr lang="en-US" sz="1800" dirty="0">
                <a:latin typeface="Avenir Next LT Pro"/>
              </a:rPr>
              <a:t>The City of Kyle is committed to maintaining transparency, accountability, and proactive</a:t>
            </a:r>
            <a:endParaRPr lang="en-US" dirty="0">
              <a:latin typeface="Avenir Next LT Pro"/>
            </a:endParaRPr>
          </a:p>
          <a:p>
            <a:pPr lvl="1" algn="just">
              <a:lnSpc>
                <a:spcPct val="200000"/>
              </a:lnSpc>
              <a:buNone/>
            </a:pPr>
            <a:r>
              <a:rPr lang="en-US" sz="1800" dirty="0">
                <a:latin typeface="Avenir Next LT Pro"/>
              </a:rPr>
              <a:t> financial stewardship. </a:t>
            </a:r>
            <a:endParaRPr lang="en-US" dirty="0">
              <a:latin typeface="Avenir Next LT Pro"/>
            </a:endParaRPr>
          </a:p>
          <a:p>
            <a:pPr lvl="1" algn="just">
              <a:lnSpc>
                <a:spcPct val="200000"/>
              </a:lnSpc>
            </a:pPr>
            <a:r>
              <a:rPr lang="en-US" sz="1800" dirty="0">
                <a:latin typeface="Avenir Next LT Pro"/>
              </a:rPr>
              <a:t>Monthly financial reporting provides City Council with timely information</a:t>
            </a:r>
            <a:endParaRPr lang="en-US" dirty="0">
              <a:latin typeface="Avenir Next LT Pro"/>
            </a:endParaRPr>
          </a:p>
          <a:p>
            <a:pPr lvl="1" algn="just">
              <a:lnSpc>
                <a:spcPct val="200000"/>
              </a:lnSpc>
              <a:buNone/>
            </a:pPr>
            <a:r>
              <a:rPr lang="en-US" sz="1800" dirty="0">
                <a:latin typeface="Avenir Next LT Pro"/>
              </a:rPr>
              <a:t> regarding the City's financial position and budget performance throughout the fiscal year.</a:t>
            </a:r>
            <a:endParaRPr lang="en-US" dirty="0">
              <a:latin typeface="Avenir Next LT Pro"/>
            </a:endParaRPr>
          </a:p>
          <a:p>
            <a:pPr marL="457200" lvl="1" indent="0">
              <a:lnSpc>
                <a:spcPct val="200000"/>
              </a:lnSpc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36E445-FF77-C0AB-454A-9FBA3CD0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231" y="38923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200" dirty="0">
                <a:latin typeface="Avenir Next LT Pro"/>
              </a:rPr>
              <a:t>Purpose of Monthly Financial Briefing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2F439-78C9-D45F-A1FE-B1B37890C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076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5A48B-5758-A689-8E43-8F95305FE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536F5A-3D60-3594-DB61-F32A42111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5088" y="1045549"/>
            <a:ext cx="10507662" cy="506006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Monitor Financial Performance</a:t>
            </a:r>
            <a:r>
              <a:rPr lang="en-US" sz="1400" dirty="0">
                <a:latin typeface="Avenir Next LT Pro"/>
              </a:rPr>
              <a:t> by comparing actual revenues and expenditures to the adopted budget throughout the year. </a:t>
            </a:r>
            <a:endParaRPr lang="en-US" dirty="0"/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Identify Emerging Trends Early</a:t>
            </a:r>
            <a:r>
              <a:rPr lang="en-US" sz="1400" dirty="0">
                <a:latin typeface="Avenir Next LT Pro"/>
              </a:rPr>
              <a:t> to detect revenue shortfalls, expenditure pressures, or operational changes before they become significant financial challenges.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Support Informed Decision-Making</a:t>
            </a:r>
            <a:r>
              <a:rPr lang="en-US" sz="1400" dirty="0">
                <a:latin typeface="Avenir Next LT Pro"/>
              </a:rPr>
              <a:t> by providing current financial information to assist with policy discussions, budget amendments, and strategic priorities.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Enhance Fiscal Transparency</a:t>
            </a:r>
            <a:r>
              <a:rPr lang="en-US" sz="1400" dirty="0">
                <a:latin typeface="Avenir Next LT Pro"/>
              </a:rPr>
              <a:t> by providing consistent, routine reporting on the City's major operating funds and overall financial condition.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Evaluate Fund Balance Health</a:t>
            </a:r>
            <a:r>
              <a:rPr lang="en-US" sz="1400" dirty="0">
                <a:latin typeface="Avenir Next LT Pro"/>
              </a:rPr>
              <a:t> through ongoing monitoring of reserves and projected year-end financial positions to ensure long-term fiscal sustainability.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Improve Financial Accountability</a:t>
            </a:r>
            <a:r>
              <a:rPr lang="en-US" sz="1400" dirty="0">
                <a:latin typeface="Avenir Next LT Pro"/>
              </a:rPr>
              <a:t> by promoting regular review of departmental spending and revenue collection activity against approved budgets.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Support Long-Term Planning</a:t>
            </a:r>
            <a:r>
              <a:rPr lang="en-US" sz="1400" dirty="0">
                <a:latin typeface="Avenir Next LT Pro"/>
              </a:rPr>
              <a:t> by identifying trends that may impact future budgets, service levels, and financial forecasts. </a:t>
            </a:r>
          </a:p>
          <a:p>
            <a:pPr marL="971550" lvl="1" indent="-285750">
              <a:lnSpc>
                <a:spcPct val="170000"/>
              </a:lnSpc>
              <a:buFont typeface="Arial"/>
              <a:buChar char="•"/>
            </a:pPr>
            <a:r>
              <a:rPr lang="en-US" sz="1400" b="1" dirty="0">
                <a:latin typeface="Avenir Next LT Pro"/>
              </a:rPr>
              <a:t>Ensure Compliance with Financial Policies</a:t>
            </a:r>
            <a:r>
              <a:rPr lang="en-US" sz="1400" dirty="0">
                <a:latin typeface="Avenir Next LT Pro"/>
              </a:rPr>
              <a:t> by monitoring progress toward adopted financial targets, reserve policies, and budgetary controls.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59357-7D12-4BF9-59C6-F90762E2F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096" y="238208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>
                <a:latin typeface="Avenir Next LT Pro"/>
              </a:rPr>
              <a:t>Monthly Financial Briefings Help Council... 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46922-6540-DDF8-D922-A9826E1E0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46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0C3DC-DAA0-4C02-8E92-0210EA19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AF7EAD-0558-47F5-D977-60304895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57" y="30661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600" dirty="0"/>
              <a:t>General Fund Summary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73F20-1F14-FA9A-C4FF-F0027B20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E68430-D7CB-733A-7316-D9AA1A68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12" y="1159924"/>
            <a:ext cx="11104289" cy="398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0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9EBD2-D02B-5354-2D0B-9B4AFE50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F3080E-E2A6-448E-B982-2B6AAAB2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653" y="251660"/>
            <a:ext cx="10515600" cy="796253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600" dirty="0"/>
              <a:t>General Fund Summary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78A04-0C3B-1E2A-0FA4-D5283CED2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65250E-1E36-316A-5FD4-53C5856BD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251660"/>
            <a:ext cx="10918833" cy="613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328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2DAEA-9178-7D93-0B65-A18B6B632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677861C-2402-D12A-2A42-6A6D11358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455607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600" dirty="0"/>
              <a:t>General Fund Summary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0A100-09E6-78BA-B1C6-398FF802E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79F116-BFFB-BF53-1D41-57B0478E3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59" y="1686339"/>
            <a:ext cx="1149096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7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10311-505D-A738-8430-5B06F278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3BA789-600C-1F4B-5241-C3005F22C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389398"/>
            <a:ext cx="10515600" cy="888858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Water Utility Fund Summary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A5345-3761-8D14-2E8A-08AE96786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49D965-DF0F-226A-85DD-BC12EFE81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" y="765810"/>
            <a:ext cx="10645140" cy="532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50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C5259-24CF-DB42-681B-FD5472A4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678AF0-58DE-B3D2-F95F-4AC06256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417" y="15871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Wastewater Utility Fund Summary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A5E9A-4718-42E0-2C79-DE8EA47F4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C22CE0-1E13-822C-CFEF-3DB979A79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25" y="720725"/>
            <a:ext cx="10521950" cy="541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8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2E45-5F62-06F2-2EDB-0A009C8AB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50F6D6-2456-A7EE-5F35-ED139CEB3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48" y="179934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600" dirty="0"/>
              <a:t>Storm Drainage Utility Fund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9855C-1E49-DA05-61D8-E5A50796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0F8348-5048-BC29-4088-19150AF38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800100"/>
            <a:ext cx="10591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08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CA6C8-9C30-2425-F2EB-FE6D1664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11ED72-ABE6-BE6A-2AAB-90DC455E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964BAA-3C16-3D28-1113-D83175CF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FY 2025-26 GENERAL FUND </a:t>
            </a:r>
            <a:br>
              <a:rPr lang="en-US" sz="3200" dirty="0"/>
            </a:br>
            <a:r>
              <a:rPr lang="en-US" sz="3200" dirty="0"/>
              <a:t>COST CONTAINMENT MEASURES IMPLEMENTED </a:t>
            </a:r>
          </a:p>
        </p:txBody>
      </p:sp>
    </p:spTree>
    <p:extLst>
      <p:ext uri="{BB962C8B-B14F-4D97-AF65-F5344CB8AC3E}">
        <p14:creationId xmlns:p14="http://schemas.microsoft.com/office/powerpoint/2010/main" val="3619189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77433-B3E9-1084-B63D-AF534780C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CF95A-A72B-44C9-4CEA-73089BF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10" y="647992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7373A3C-A27C-6749-8609-50448EF109EB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4AA4D4-3BF9-F779-1F1F-C6870052A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23" y="1965323"/>
            <a:ext cx="5264150" cy="1764519"/>
          </a:xfrm>
        </p:spPr>
        <p:txBody>
          <a:bodyPr anchor="b">
            <a:normAutofit fontScale="90000"/>
          </a:bodyPr>
          <a:lstStyle/>
          <a:p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br>
              <a:rPr lang="en-US" sz="1400" dirty="0"/>
            </a:br>
            <a:r>
              <a:rPr lang="en-US" sz="2400" dirty="0">
                <a:latin typeface="Avenir Next LT Pro"/>
              </a:rPr>
              <a:t>Current Year Estimates – </a:t>
            </a:r>
            <a:r>
              <a:rPr lang="en-US" sz="2400" u="sng" dirty="0">
                <a:highlight>
                  <a:srgbClr val="FFFF00"/>
                </a:highlight>
                <a:latin typeface="Avenir Next LT Pro"/>
              </a:rPr>
              <a:t>General Fund</a:t>
            </a:r>
            <a:br>
              <a:rPr lang="en-US" sz="2400" u="sng" dirty="0"/>
            </a:br>
            <a:br>
              <a:rPr lang="en-US" sz="2400" u="sng" dirty="0">
                <a:latin typeface="Avenir Next LT Pro"/>
              </a:rPr>
            </a:br>
            <a:r>
              <a:rPr lang="en-US" sz="2400" dirty="0">
                <a:latin typeface="Avenir Next LT Pro"/>
              </a:rPr>
              <a:t>Revenues &amp; Expenditures</a:t>
            </a:r>
            <a:br>
              <a:rPr lang="en-US" sz="2400" dirty="0"/>
            </a:br>
            <a:r>
              <a:rPr lang="en-US" sz="2000" dirty="0">
                <a:latin typeface="Avenir Next LT Pro"/>
              </a:rPr>
              <a:t>Fiscal Year 2025-26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03C947-ED84-8034-7E0C-15EF4950F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231" y="0"/>
            <a:ext cx="6220002" cy="638784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BA468DB-0A3F-ABBF-5222-3DD74E4F5F7B}"/>
              </a:ext>
            </a:extLst>
          </p:cNvPr>
          <p:cNvSpPr/>
          <p:nvPr/>
        </p:nvSpPr>
        <p:spPr>
          <a:xfrm>
            <a:off x="10104120" y="886968"/>
            <a:ext cx="1024128" cy="17373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F4E95DD-A613-93C6-8CC1-A16CB256B9C9}"/>
              </a:ext>
            </a:extLst>
          </p:cNvPr>
          <p:cNvSpPr/>
          <p:nvPr/>
        </p:nvSpPr>
        <p:spPr>
          <a:xfrm>
            <a:off x="10104120" y="1818382"/>
            <a:ext cx="1024128" cy="17373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B73AFB8-E02E-AB2A-E6A1-67155BB615EB}"/>
              </a:ext>
            </a:extLst>
          </p:cNvPr>
          <p:cNvSpPr/>
          <p:nvPr/>
        </p:nvSpPr>
        <p:spPr>
          <a:xfrm>
            <a:off x="10140696" y="4777741"/>
            <a:ext cx="1024128" cy="13551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680A41-4EFB-93B8-0240-88F7267CCB6C}"/>
              </a:ext>
            </a:extLst>
          </p:cNvPr>
          <p:cNvSpPr/>
          <p:nvPr/>
        </p:nvSpPr>
        <p:spPr>
          <a:xfrm>
            <a:off x="10140696" y="5709155"/>
            <a:ext cx="1024128" cy="13551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53E31461-DB35-9CD0-AF9B-754D1467F300}"/>
              </a:ext>
            </a:extLst>
          </p:cNvPr>
          <p:cNvSpPr/>
          <p:nvPr/>
        </p:nvSpPr>
        <p:spPr>
          <a:xfrm>
            <a:off x="11128248" y="6214108"/>
            <a:ext cx="365760" cy="173737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19EEEA-6EB8-1424-7D50-63917D25CD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696" y="5038524"/>
            <a:ext cx="1036410" cy="146317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736EDB1-B203-DA7D-406E-EE34909650AA}"/>
              </a:ext>
            </a:extLst>
          </p:cNvPr>
          <p:cNvSpPr/>
          <p:nvPr/>
        </p:nvSpPr>
        <p:spPr>
          <a:xfrm>
            <a:off x="10104120" y="3835521"/>
            <a:ext cx="1024128" cy="17373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5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0DD13-7010-F94D-9330-BA14D625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A2ACA71-B098-B3DC-8BF6-2E38A6C86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0776" y="1440680"/>
            <a:ext cx="10514526" cy="43765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Redundancy Based Position Eliminations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Positions on Temporary Freeze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Support Cost Containment</a:t>
            </a:r>
            <a:endParaRPr lang="en-US" altLang="en-US" sz="1600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Purchase Order Purge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53E74E-CEF3-DA8B-9EE0-83836117D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776" y="57467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/>
            </a:br>
            <a:r>
              <a:rPr lang="en-US" sz="3800"/>
              <a:t>FY2025-26 </a:t>
            </a:r>
            <a:r>
              <a:rPr lang="en-US" sz="3800" dirty="0"/>
              <a:t>COST CONTAINMENT MEASURES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EFE42-8E31-B963-5F8C-DD81B9FAD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10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D7C6E-A2CD-1653-450F-DAAE13BE4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2025B67-55A8-2F4F-DE66-2D29D592D4D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17914551"/>
              </p:ext>
            </p:extLst>
          </p:nvPr>
        </p:nvGraphicFramePr>
        <p:xfrm>
          <a:off x="2075447" y="1595780"/>
          <a:ext cx="758591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1548">
                  <a:extLst>
                    <a:ext uri="{9D8B030D-6E8A-4147-A177-3AD203B41FA5}">
                      <a16:colId xmlns:a16="http://schemas.microsoft.com/office/drawing/2014/main" val="2819480097"/>
                    </a:ext>
                  </a:extLst>
                </a:gridCol>
                <a:gridCol w="2424362">
                  <a:extLst>
                    <a:ext uri="{9D8B030D-6E8A-4147-A177-3AD203B41FA5}">
                      <a16:colId xmlns:a16="http://schemas.microsoft.com/office/drawing/2014/main" val="656887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Eliminated Position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 2026 Savings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0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Chief Communications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$35,828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6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Executive Director of Strategic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$57,736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3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Chief Development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$51,823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3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Assistant Finance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$41,583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3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Deputy Parks and Recreation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$32,385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91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Business and Strategic Planning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$23,368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4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1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Savings (6 FTEs):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$242,723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369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438690D-4A57-B174-33E9-78CF8769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08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800" dirty="0"/>
              <a:t>REDUNDANCY BASED POSITION ELIMINATIONS</a:t>
            </a:r>
            <a:br>
              <a:rPr lang="en-US" sz="3800" dirty="0"/>
            </a:br>
            <a:r>
              <a:rPr lang="en-US" sz="3800" dirty="0"/>
              <a:t>GENERAL FUND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744BC-731C-B688-CEF1-40552C1C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54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50AFF-B8D9-2A81-8425-75A8C1322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AF22CE2-D631-882E-F2E2-E5E08E8E816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91763488"/>
              </p:ext>
            </p:extLst>
          </p:nvPr>
        </p:nvGraphicFramePr>
        <p:xfrm>
          <a:off x="1925649" y="1314366"/>
          <a:ext cx="7952278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9450">
                  <a:extLst>
                    <a:ext uri="{9D8B030D-6E8A-4147-A177-3AD203B41FA5}">
                      <a16:colId xmlns:a16="http://schemas.microsoft.com/office/drawing/2014/main" val="1715156132"/>
                    </a:ext>
                  </a:extLst>
                </a:gridCol>
                <a:gridCol w="3362828">
                  <a:extLst>
                    <a:ext uri="{9D8B030D-6E8A-4147-A177-3AD203B41FA5}">
                      <a16:colId xmlns:a16="http://schemas.microsoft.com/office/drawing/2014/main" val="164851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Frozen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 2026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6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Director, Animal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$82,988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2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Building Inspector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$45,334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6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Code Enforcement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$38,377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1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Procurement Specialist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$18,303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2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Budget Analyst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$14,873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8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Human Resources Business 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$45,334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0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Assistant Director, Library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$72,304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14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Circulation Assistant- Part-Time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$24,140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6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Parks Aquatic Maintenance Technician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$30,116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3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Senior Parks Technician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$12,323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2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Emergency Planner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$53,730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07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Records Specialist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$70,731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367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E673C3-70D1-7D55-6736-A839BC5F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43" y="1015164"/>
            <a:ext cx="10515600" cy="598404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800" dirty="0"/>
              <a:t>POSITIONS ON TEMPORARY FREEZE</a:t>
            </a:r>
            <a:br>
              <a:rPr lang="en-US" sz="3800" dirty="0"/>
            </a:br>
            <a:r>
              <a:rPr lang="en-US" sz="3800" dirty="0"/>
              <a:t>GENERAL FUND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2BFFA-C604-FB3A-6EFA-79FB91F9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3638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E593C-BB31-8DF1-D96A-9C3867080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9D738D0-EF92-46F7-B9E4-4B5D02C017F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59625974"/>
              </p:ext>
            </p:extLst>
          </p:nvPr>
        </p:nvGraphicFramePr>
        <p:xfrm>
          <a:off x="1925649" y="1314366"/>
          <a:ext cx="795227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9450">
                  <a:extLst>
                    <a:ext uri="{9D8B030D-6E8A-4147-A177-3AD203B41FA5}">
                      <a16:colId xmlns:a16="http://schemas.microsoft.com/office/drawing/2014/main" val="1715156132"/>
                    </a:ext>
                  </a:extLst>
                </a:gridCol>
                <a:gridCol w="3362828">
                  <a:extLst>
                    <a:ext uri="{9D8B030D-6E8A-4147-A177-3AD203B41FA5}">
                      <a16:colId xmlns:a16="http://schemas.microsoft.com/office/drawing/2014/main" val="1648515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Frozen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 2026 Savings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6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Engineering Technician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$41,783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2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Engineering Associate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$53,730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96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Street Technician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$70,731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1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City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$64,102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2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Assistant Parks 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$26,410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8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Recreation Coordinator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$16,617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0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Director, Transportation and Public 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$46,189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14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Recreation Divisional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$18,770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46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1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 Savings (23 FTEs)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$846,782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8319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002D6D-1607-FA4E-0DDA-36F1617A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576"/>
            <a:ext cx="10515600" cy="592388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800" dirty="0"/>
              <a:t>POSITIONS ON TEMPORARY FREEZE </a:t>
            </a:r>
            <a:br>
              <a:rPr lang="en-US" sz="3800" dirty="0"/>
            </a:br>
            <a:r>
              <a:rPr lang="en-US" sz="3800" dirty="0"/>
              <a:t>GENERAL FUND 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65381-706C-07C4-ABFA-51B0FE3C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52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39A61-95C0-7721-BD02-A140FC88E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73D6A5-DA62-1766-28FF-AF2DBEF23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0776" y="1440680"/>
            <a:ext cx="10514526" cy="43765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Redundancy Based Position Eliminations: $242,723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Positions on Temporary Freeze: $846,782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Support Cost Containment: $3,434,215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dirty="0"/>
              <a:t>Purchase Order (PO) Purge: $671,252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sz="2000" b="1" dirty="0">
                <a:highlight>
                  <a:srgbClr val="FFFF00"/>
                </a:highlight>
              </a:rPr>
              <a:t>FY 2025-26 GENERAL FUND COST CONTAINMENT SAVINGS: $5,195,972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F35B9F-C5D4-70CA-EE9C-C11B405E2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776" y="574675"/>
            <a:ext cx="10515600" cy="1021105"/>
          </a:xfrm>
        </p:spPr>
        <p:txBody>
          <a:bodyPr>
            <a:normAutofit fontScale="90000"/>
          </a:bodyPr>
          <a:lstStyle/>
          <a:p>
            <a:br>
              <a:rPr lang="en-US" sz="2800" dirty="0"/>
            </a:br>
            <a:r>
              <a:rPr lang="en-US" sz="3700" dirty="0"/>
              <a:t>GENERAL FUND COST CONTAINMENT SUMMARY</a:t>
            </a:r>
            <a:br>
              <a:rPr lang="en-US" sz="3800" dirty="0"/>
            </a:b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C039D-4CF2-A4AF-B277-5A7A5D1B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997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DA050-4502-ECFF-84A9-C191A04FC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B29BF8-4708-B297-5680-807560C4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37D5A-5991-0E19-8E4E-6212CBDB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A3C-A27C-6749-8609-50448EF109EB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9374A-D8E1-F9AD-93B4-0D5AE09F9E79}"/>
              </a:ext>
            </a:extLst>
          </p:cNvPr>
          <p:cNvSpPr txBox="1"/>
          <p:nvPr/>
        </p:nvSpPr>
        <p:spPr>
          <a:xfrm>
            <a:off x="2296694" y="2051385"/>
            <a:ext cx="7321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252973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83B64"/>
      </a:dk2>
      <a:lt2>
        <a:srgbClr val="FFCE05"/>
      </a:lt2>
      <a:accent1>
        <a:srgbClr val="FFCE05"/>
      </a:accent1>
      <a:accent2>
        <a:srgbClr val="183A63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C82C172186224A921182D67623A2D4" ma:contentTypeVersion="28" ma:contentTypeDescription="Create a new document." ma:contentTypeScope="" ma:versionID="64ea7dd78c53e6a39d11757d02e1e311">
  <xsd:schema xmlns:xsd="http://www.w3.org/2001/XMLSchema" xmlns:xs="http://www.w3.org/2001/XMLSchema" xmlns:p="http://schemas.microsoft.com/office/2006/metadata/properties" xmlns:ns1="http://schemas.microsoft.com/sharepoint/v3" xmlns:ns2="d2e858d2-4cb2-4246-a2e9-cc3956c5af0c" xmlns:ns3="ca4abeb0-776d-482a-835c-68a34e49008f" targetNamespace="http://schemas.microsoft.com/office/2006/metadata/properties" ma:root="true" ma:fieldsID="0c10cee17dff9e14c3452714625a872e" ns1:_="" ns2:_="" ns3:_="">
    <xsd:import namespace="http://schemas.microsoft.com/sharepoint/v3"/>
    <xsd:import namespace="d2e858d2-4cb2-4246-a2e9-cc3956c5af0c"/>
    <xsd:import namespace="ca4abeb0-776d-482a-835c-68a34e4900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Favorit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  <xsd:element name="AverageRating" ma:index="30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31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32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33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34" nillable="true" ma:displayName="Number of Likes" ma:internalName="LikesCount">
      <xsd:simpleType>
        <xsd:restriction base="dms:Unknown"/>
      </xsd:simpleType>
    </xsd:element>
    <xsd:element name="LikedBy" ma:index="35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e858d2-4cb2-4246-a2e9-cc3956c5af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Favorite" ma:index="21" nillable="true" ma:displayName="Favorite" ma:default="1" ma:format="Dropdown" ma:internalName="Favorite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e7fe947-b027-4eea-bc5b-deefd7cad8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4abeb0-776d-482a-835c-68a34e49008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e8524ae-d177-47a5-80e2-21d237c81a61}" ma:internalName="TaxCatchAll" ma:showField="CatchAllData" ma:web="ca4abeb0-776d-482a-835c-68a34e4900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avorite xmlns="d2e858d2-4cb2-4246-a2e9-cc3956c5af0c">true</Favorite>
    <lcf76f155ced4ddcb4097134ff3c332f xmlns="d2e858d2-4cb2-4246-a2e9-cc3956c5af0c">
      <Terms xmlns="http://schemas.microsoft.com/office/infopath/2007/PartnerControls"/>
    </lcf76f155ced4ddcb4097134ff3c332f>
    <_ip_UnifiedCompliancePolicyUIAction xmlns="http://schemas.microsoft.com/sharepoint/v3" xsi:nil="true"/>
    <LikesCount xmlns="http://schemas.microsoft.com/sharepoint/v3" xsi:nil="true"/>
    <Ratings xmlns="http://schemas.microsoft.com/sharepoint/v3" xsi:nil="true"/>
    <_ip_UnifiedCompliancePolicyProperties xmlns="http://schemas.microsoft.com/sharepoint/v3" xsi:nil="true"/>
    <LikedBy xmlns="http://schemas.microsoft.com/sharepoint/v3">
      <UserInfo>
        <DisplayName/>
        <AccountId xsi:nil="true"/>
        <AccountType/>
      </UserInfo>
    </LikedBy>
    <TaxCatchAll xmlns="ca4abeb0-776d-482a-835c-68a34e49008f" xsi:nil="true"/>
    <RatedBy xmlns="http://schemas.microsoft.com/sharepoint/v3">
      <UserInfo>
        <DisplayName/>
        <AccountId xsi:nil="true"/>
        <AccountType/>
      </UserInfo>
    </RatedBy>
  </documentManagement>
</p:properties>
</file>

<file path=customXml/itemProps1.xml><?xml version="1.0" encoding="utf-8"?>
<ds:datastoreItem xmlns:ds="http://schemas.openxmlformats.org/officeDocument/2006/customXml" ds:itemID="{AB12D5AC-AAFD-493F-B1DA-87F4A6FD48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63D7AC-EB51-4F89-8531-D00CB33C0211}">
  <ds:schemaRefs>
    <ds:schemaRef ds:uri="ca4abeb0-776d-482a-835c-68a34e49008f"/>
    <ds:schemaRef ds:uri="d2e858d2-4cb2-4246-a2e9-cc3956c5af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6F25418-F7A3-452E-8752-0BBD0C33A954}">
  <ds:schemaRefs>
    <ds:schemaRef ds:uri="ca4abeb0-776d-482a-835c-68a34e49008f"/>
    <ds:schemaRef ds:uri="d2e858d2-4cb2-4246-a2e9-cc3956c5af0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638</Words>
  <Application>Microsoft Office PowerPoint</Application>
  <PresentationFormat>Widescreen</PresentationFormat>
  <Paragraphs>131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Avenir Next LT Pro</vt:lpstr>
      <vt:lpstr>Office Theme</vt:lpstr>
      <vt:lpstr>Report to City Council:   June 2026 Monthly Financial Update   </vt:lpstr>
      <vt:lpstr> Presentation Outline  </vt:lpstr>
      <vt:lpstr>FY 2025-26 MONTHLY FINANCIAL BRIEFING JUNE 2026</vt:lpstr>
      <vt:lpstr> Purpose of Monthly Financial Briefing </vt:lpstr>
      <vt:lpstr> Monthly Financial Briefings Help Council...  </vt:lpstr>
      <vt:lpstr> General Fund Summary  </vt:lpstr>
      <vt:lpstr> General Fund Summary  </vt:lpstr>
      <vt:lpstr> General Fund Summary  </vt:lpstr>
      <vt:lpstr> Water Utility Fund Summary </vt:lpstr>
      <vt:lpstr> Wastewater Utility Fund Summary </vt:lpstr>
      <vt:lpstr> Storm Drainage Utility Fund </vt:lpstr>
      <vt:lpstr>FY 2025-26 GENERAL FUND  COST CONTAINMENT MEASURES IMPLEMENTED </vt:lpstr>
      <vt:lpstr>        Current Year Estimates – General Fund  Revenues &amp; Expenditures Fiscal Year 2025-26</vt:lpstr>
      <vt:lpstr> FY2025-26 COST CONTAINMENT MEASURES  </vt:lpstr>
      <vt:lpstr> REDUNDANCY BASED POSITION ELIMINATIONS GENERAL FUND  </vt:lpstr>
      <vt:lpstr> POSITIONS ON TEMPORARY FREEZE GENERAL FUND  </vt:lpstr>
      <vt:lpstr> POSITIONS ON TEMPORARY FREEZE  GENERAL FUND  </vt:lpstr>
      <vt:lpstr> GENERAL FUND COST CONTAINMENT SUMMARY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Baker</dc:creator>
  <cp:lastModifiedBy>Holly Holt-Torres</cp:lastModifiedBy>
  <cp:revision>3</cp:revision>
  <cp:lastPrinted>2026-02-18T19:59:54Z</cp:lastPrinted>
  <dcterms:created xsi:type="dcterms:W3CDTF">2025-08-06T13:17:01Z</dcterms:created>
  <dcterms:modified xsi:type="dcterms:W3CDTF">2026-10-27T16:19:03Z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0x0101003EC82C172186224A921182D67623A2D4</vt:lpwstr>
  </property>
  <property fmtid="{D5CDD505-2E9C-101B-9397-08002B2CF9AE}" pid="3" name="MediaServiceImageTags">
    <vt:lpwstr/>
  </property>
</Properties>
</file>