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sldIdLst>
    <p:sldId id="264" r:id="rId5"/>
    <p:sldId id="275" r:id="rId6"/>
    <p:sldId id="341" r:id="rId7"/>
    <p:sldId id="351" r:id="rId8"/>
    <p:sldId id="342" r:id="rId9"/>
    <p:sldId id="349" r:id="rId10"/>
    <p:sldId id="350" r:id="rId11"/>
    <p:sldId id="343" r:id="rId12"/>
    <p:sldId id="344" r:id="rId13"/>
    <p:sldId id="345" r:id="rId14"/>
    <p:sldId id="346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BB9CF4-2022-4B92-912E-B19E3A216BD7}" v="213" dt="2026-06-10T22:10:19.846"/>
    <p1510:client id="{63076C1D-D868-A7CE-9E91-1672075A2771}" v="84" dt="2026-06-10T17:55:10.334"/>
    <p1510:client id="{6BA692AC-4B53-8302-1C74-E82402373E50}" v="26" dt="2026-06-10T22:13:57.521"/>
    <p1510:client id="{BC170D76-1484-78B2-06EC-2064FF7B68F4}" v="371" dt="2026-06-10T19:42:20.7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4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D742A97B-7F37-3444-9986-8BBE9F184EA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311CD64C-CB96-344E-88FB-360831CD6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7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239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A62D4B-15FB-3F8F-4D37-DADAE0AB588C}"/>
              </a:ext>
            </a:extLst>
          </p:cNvPr>
          <p:cNvSpPr/>
          <p:nvPr userDrawn="1"/>
        </p:nvSpPr>
        <p:spPr>
          <a:xfrm>
            <a:off x="-132080" y="-31530"/>
            <a:ext cx="9479280" cy="706225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FAB1CA51-3CF5-E06B-C756-271D081CC6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rcRect l="38725" t="11658"/>
          <a:stretch/>
        </p:blipFill>
        <p:spPr>
          <a:xfrm>
            <a:off x="-132080" y="-31530"/>
            <a:ext cx="4499928" cy="68895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292DA9-04A3-1914-C8C7-A7F26751278C}"/>
              </a:ext>
            </a:extLst>
          </p:cNvPr>
          <p:cNvSpPr/>
          <p:nvPr userDrawn="1"/>
        </p:nvSpPr>
        <p:spPr>
          <a:xfrm>
            <a:off x="-132080" y="2265680"/>
            <a:ext cx="10467573" cy="1264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i</a:t>
            </a:r>
            <a:endParaRPr lang="en-US"/>
          </a:p>
        </p:txBody>
      </p:sp>
      <p:pic>
        <p:nvPicPr>
          <p:cNvPr id="12" name="Picture 11" descr="A blue and red logo&#10;&#10;Description automatically generated">
            <a:extLst>
              <a:ext uri="{FF2B5EF4-FFF2-40B4-BE49-F238E27FC236}">
                <a16:creationId xmlns:a16="http://schemas.microsoft.com/office/drawing/2014/main" id="{C8A56C55-F4FE-59C4-1F86-F5B60A27FE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5493" y="5652509"/>
            <a:ext cx="1541318" cy="10052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E53716-5CF6-D2BC-D740-3169A9F6C1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455412"/>
            <a:ext cx="9279835" cy="1006475"/>
          </a:xfrm>
        </p:spPr>
        <p:txBody>
          <a:bodyPr anchor="b"/>
          <a:lstStyle>
            <a:lvl1pPr algn="l">
              <a:defRPr sz="6000" b="1" i="0" baseline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5082FD-BE3A-1D45-07AF-63EF1104B1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705347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i="1">
                <a:solidFill>
                  <a:srgbClr val="173A64"/>
                </a:solidFill>
                <a:latin typeface="Avenir Next LT Pro" panose="020B0504020202020204" pitchFamily="34" charset="77"/>
              </a:rPr>
              <a:t>Subheading goes here – expand on the title!</a:t>
            </a:r>
          </a:p>
        </p:txBody>
      </p:sp>
    </p:spTree>
    <p:extLst>
      <p:ext uri="{BB962C8B-B14F-4D97-AF65-F5344CB8AC3E}">
        <p14:creationId xmlns:p14="http://schemas.microsoft.com/office/powerpoint/2010/main" val="426536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B5C553-F0CD-C7CE-6FF8-AFFC92392347}"/>
              </a:ext>
            </a:extLst>
          </p:cNvPr>
          <p:cNvSpPr/>
          <p:nvPr userDrawn="1"/>
        </p:nvSpPr>
        <p:spPr>
          <a:xfrm>
            <a:off x="-137621" y="-18492"/>
            <a:ext cx="9479280" cy="7062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9BA28DA8-7B80-82BE-A114-5C326AFD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38649" t="11826"/>
          <a:stretch/>
        </p:blipFill>
        <p:spPr>
          <a:xfrm>
            <a:off x="-137621" y="-18492"/>
            <a:ext cx="4505469" cy="6876492"/>
          </a:xfrm>
          <a:prstGeom prst="rect">
            <a:avLst/>
          </a:prstGeom>
        </p:spPr>
      </p:pic>
      <p:pic>
        <p:nvPicPr>
          <p:cNvPr id="13" name="Picture 12" descr="A blue and red logo&#10;&#10;Description automatically generated">
            <a:extLst>
              <a:ext uri="{FF2B5EF4-FFF2-40B4-BE49-F238E27FC236}">
                <a16:creationId xmlns:a16="http://schemas.microsoft.com/office/drawing/2014/main" id="{D75F2657-1FB6-4D7F-234D-848DEDDFC8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5493" y="5652509"/>
            <a:ext cx="1541318" cy="100525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250E4A7-604F-A35A-6A8C-130BE4B75E06}"/>
              </a:ext>
            </a:extLst>
          </p:cNvPr>
          <p:cNvSpPr/>
          <p:nvPr userDrawn="1"/>
        </p:nvSpPr>
        <p:spPr>
          <a:xfrm>
            <a:off x="-132080" y="2265680"/>
            <a:ext cx="10467573" cy="1264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i</a:t>
            </a:r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D5BE35D-DF08-B606-D36F-962C04C7FF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455412"/>
            <a:ext cx="9279835" cy="1006475"/>
          </a:xfrm>
        </p:spPr>
        <p:txBody>
          <a:bodyPr anchor="b"/>
          <a:lstStyle>
            <a:lvl1pPr algn="l">
              <a:defRPr sz="6000" b="1" i="0" baseline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607CBB3-EEDA-61FF-79AE-6383A90F6C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632200"/>
            <a:ext cx="7545388" cy="1087438"/>
          </a:xfrm>
        </p:spPr>
        <p:txBody>
          <a:bodyPr>
            <a:normAutofit/>
          </a:bodyPr>
          <a:lstStyle>
            <a:lvl1pPr marL="0" indent="0">
              <a:buNone/>
              <a:defRPr sz="2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Subheading goes here – expand on the title!</a:t>
            </a:r>
          </a:p>
        </p:txBody>
      </p:sp>
    </p:spTree>
    <p:extLst>
      <p:ext uri="{BB962C8B-B14F-4D97-AF65-F5344CB8AC3E}">
        <p14:creationId xmlns:p14="http://schemas.microsoft.com/office/powerpoint/2010/main" val="142787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631C22A-97B1-60AA-6905-62B1922EEA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342438" cy="6858000"/>
          </a:xfrm>
          <a:custGeom>
            <a:avLst/>
            <a:gdLst>
              <a:gd name="connsiteX0" fmla="*/ 0 w 9342438"/>
              <a:gd name="connsiteY0" fmla="*/ 3530600 h 6858000"/>
              <a:gd name="connsiteX1" fmla="*/ 9342438 w 9342438"/>
              <a:gd name="connsiteY1" fmla="*/ 3530600 h 6858000"/>
              <a:gd name="connsiteX2" fmla="*/ 9342438 w 9342438"/>
              <a:gd name="connsiteY2" fmla="*/ 6858000 h 6858000"/>
              <a:gd name="connsiteX3" fmla="*/ 0 w 9342438"/>
              <a:gd name="connsiteY3" fmla="*/ 6858000 h 6858000"/>
              <a:gd name="connsiteX4" fmla="*/ 0 w 9342438"/>
              <a:gd name="connsiteY4" fmla="*/ 0 h 6858000"/>
              <a:gd name="connsiteX5" fmla="*/ 9342438 w 9342438"/>
              <a:gd name="connsiteY5" fmla="*/ 0 h 6858000"/>
              <a:gd name="connsiteX6" fmla="*/ 9342438 w 9342438"/>
              <a:gd name="connsiteY6" fmla="*/ 2265680 h 6858000"/>
              <a:gd name="connsiteX7" fmla="*/ 0 w 9342438"/>
              <a:gd name="connsiteY7" fmla="*/ 22656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2438" h="6858000">
                <a:moveTo>
                  <a:pt x="0" y="3530600"/>
                </a:moveTo>
                <a:lnTo>
                  <a:pt x="9342438" y="3530600"/>
                </a:lnTo>
                <a:lnTo>
                  <a:pt x="9342438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9342438" y="0"/>
                </a:lnTo>
                <a:lnTo>
                  <a:pt x="9342438" y="2265680"/>
                </a:lnTo>
                <a:lnTo>
                  <a:pt x="0" y="22656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13" name="Picture 12" descr="A blue and red logo&#10;&#10;Description automatically generated">
            <a:extLst>
              <a:ext uri="{FF2B5EF4-FFF2-40B4-BE49-F238E27FC236}">
                <a16:creationId xmlns:a16="http://schemas.microsoft.com/office/drawing/2014/main" id="{D75F2657-1FB6-4D7F-234D-848DEDDFC8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493" y="5652509"/>
            <a:ext cx="1541318" cy="100525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D5BE35D-DF08-B606-D36F-962C04C7FF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455412"/>
            <a:ext cx="9279835" cy="1006475"/>
          </a:xfrm>
        </p:spPr>
        <p:txBody>
          <a:bodyPr anchor="b"/>
          <a:lstStyle>
            <a:lvl1pPr algn="l">
              <a:defRPr sz="6000" b="1" i="0" baseline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7032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ble of Contents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497C84CC-26E1-B09F-CE52-67A86C672A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523" t="12062"/>
          <a:stretch/>
        </p:blipFill>
        <p:spPr>
          <a:xfrm>
            <a:off x="0" y="0"/>
            <a:ext cx="43678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6B894C-B07C-CAA1-EB1A-1CB9DE90C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9C434-0175-8697-E0FF-A5B9F287761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741208"/>
            <a:ext cx="10515600" cy="48202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400" b="1" i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1: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2: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3: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4: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5: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6: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01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894C-B07C-CAA1-EB1A-1CB9DE90C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FAB8F4-59FE-0340-BD3F-E5D7C43E2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62"/>
          <a:stretch/>
        </p:blipFill>
        <p:spPr>
          <a:xfrm>
            <a:off x="0" y="0"/>
            <a:ext cx="4380204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AF1507-13E9-B993-A061-CA5A71C462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850" y="1741488"/>
            <a:ext cx="10515600" cy="4770437"/>
          </a:xfrm>
        </p:spPr>
        <p:txBody>
          <a:bodyPr/>
          <a:lstStyle>
            <a:lvl1pPr marL="514350" indent="-514350" algn="l">
              <a:lnSpc>
                <a:spcPct val="150000"/>
              </a:lnSpc>
              <a:buFont typeface="+mj-lt"/>
              <a:buAutoNum type="arabicPeriod"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Section 1: Details of this section</a:t>
            </a:r>
          </a:p>
          <a:p>
            <a:pPr lvl="0"/>
            <a:r>
              <a:rPr lang="en-US"/>
              <a:t>Section 2: Details of this section</a:t>
            </a:r>
          </a:p>
          <a:p>
            <a:pPr lvl="0"/>
            <a:r>
              <a:rPr lang="en-US"/>
              <a:t>Section 3: Details of this section</a:t>
            </a:r>
          </a:p>
          <a:p>
            <a:pPr lvl="0"/>
            <a:r>
              <a:rPr lang="en-US"/>
              <a:t>Section 4: Details of this section</a:t>
            </a:r>
          </a:p>
          <a:p>
            <a:pPr lvl="0"/>
            <a:r>
              <a:rPr lang="en-US"/>
              <a:t>Section 5: Details of this section</a:t>
            </a:r>
          </a:p>
          <a:p>
            <a:pPr lvl="0"/>
            <a:r>
              <a:rPr lang="en-US"/>
              <a:t>Section 6: Details of this section</a:t>
            </a:r>
          </a:p>
        </p:txBody>
      </p:sp>
    </p:spTree>
    <p:extLst>
      <p:ext uri="{BB962C8B-B14F-4D97-AF65-F5344CB8AC3E}">
        <p14:creationId xmlns:p14="http://schemas.microsoft.com/office/powerpoint/2010/main" val="197727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(Detailed)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7DAEBF47-91F2-4301-95D0-A3A238EE5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523" t="12062"/>
          <a:stretch/>
        </p:blipFill>
        <p:spPr>
          <a:xfrm>
            <a:off x="0" y="0"/>
            <a:ext cx="4367848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7CD739F-5DD2-6711-A31D-16A4C75CA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2FA0D2-C6CF-AB58-35A8-396AB91D9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850" y="1938341"/>
            <a:ext cx="10515600" cy="4425389"/>
          </a:xfrm>
        </p:spPr>
        <p:txBody>
          <a:bodyPr numCol="2"/>
          <a:lstStyle>
            <a:lvl1pPr marL="457200" indent="-457200">
              <a:buFont typeface="Arial" panose="020B0604020202020204" pitchFamily="34" charset="0"/>
              <a:buChar char="•"/>
              <a:defRPr sz="36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 </a:t>
            </a:r>
          </a:p>
          <a:p>
            <a:pPr lvl="0"/>
            <a:endParaRPr lang="en-US"/>
          </a:p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4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(Detailed)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8092F-AC56-C2DF-9C8F-C40825B04F2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10515600" cy="3994408"/>
          </a:xfrm>
        </p:spPr>
        <p:txBody>
          <a:bodyPr numCol="2"/>
          <a:lstStyle>
            <a:lvl1pPr marL="742950" indent="-742950">
              <a:lnSpc>
                <a:spcPct val="100000"/>
              </a:lnSpc>
              <a:buFont typeface="+mj-lt"/>
              <a:buAutoNum type="arabicPeriod"/>
              <a:defRPr sz="3600" b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b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0"/>
            <a:r>
              <a:rPr lang="en-US"/>
              <a:t>Section 2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0"/>
            <a:r>
              <a:rPr lang="en-US"/>
              <a:t>Section 3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0"/>
            <a:r>
              <a:rPr lang="en-US"/>
              <a:t>Section 4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CD739F-5DD2-6711-A31D-16A4C75CA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77E00E-EED5-9B69-EBAD-0266533188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62"/>
          <a:stretch/>
        </p:blipFill>
        <p:spPr>
          <a:xfrm>
            <a:off x="0" y="0"/>
            <a:ext cx="4380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182" t="12043"/>
          <a:stretch/>
        </p:blipFill>
        <p:spPr>
          <a:xfrm>
            <a:off x="-12700" y="-1487"/>
            <a:ext cx="43929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302B-E7DC-44EA-BBAF-156402BBE370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1741488"/>
            <a:ext cx="5976937" cy="4448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0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182" t="12043"/>
          <a:stretch/>
        </p:blipFill>
        <p:spPr>
          <a:xfrm>
            <a:off x="-12700" y="-1487"/>
            <a:ext cx="43929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10507662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This is an example of a longer point that has about a paragraph worth of text. It can be as long as you need it, but still try to keep your message concise.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DCE-AE94-44A2-A0CB-9D6034EE7955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3FC4E7C-5956-629B-7576-56DF9944F8D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173A64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F9BA92-9B35-D447-A5BB-0388F69077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5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182" t="12043"/>
          <a:stretch/>
        </p:blipFill>
        <p:spPr>
          <a:xfrm>
            <a:off x="-12700" y="-1487"/>
            <a:ext cx="43929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A0A56-1C24-4089-9E76-749EAF33F4A1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1741488"/>
            <a:ext cx="5976937" cy="44481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66E472-9EF9-06B4-8492-AF9BF5B40E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993909"/>
            <a:ext cx="5165725" cy="468304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Subheading Goes Here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F58C1DE-DED5-3EF0-3962-E10F669EC6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461846"/>
            <a:ext cx="5157787" cy="3727817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</p:spTree>
    <p:extLst>
      <p:ext uri="{BB962C8B-B14F-4D97-AF65-F5344CB8AC3E}">
        <p14:creationId xmlns:p14="http://schemas.microsoft.com/office/powerpoint/2010/main" val="3152202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head with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461846"/>
            <a:ext cx="5157787" cy="3727817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50382-CBDD-4F3E-BE72-0A21C6BA5E6D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4F516976-0879-4A18-102A-61C95AEFF4D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853727" y="2461846"/>
            <a:ext cx="5157787" cy="3727817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CB54CC-B279-FBC2-763B-2E74B8C11A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993909"/>
            <a:ext cx="5165725" cy="468304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Subheading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8E7E92C-CE17-4321-410D-3067B6AE38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5789" y="1993909"/>
            <a:ext cx="5165725" cy="468304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473047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95A82-01F1-45BE-A1AC-510618DC654F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526415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-1486"/>
            <a:ext cx="5976937" cy="6191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5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7275C-7BE1-434E-9211-988D1810C3D6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526415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-1487"/>
            <a:ext cx="5976937" cy="3012709"/>
          </a:xfrm>
        </p:spPr>
        <p:txBody>
          <a:bodyPr/>
          <a:lstStyle/>
          <a:p>
            <a:endParaRPr lang="en-US"/>
          </a:p>
        </p:txBody>
      </p:sp>
      <p:sp>
        <p:nvSpPr>
          <p:cNvPr id="2" name="Picture Placeholder 15">
            <a:extLst>
              <a:ext uri="{FF2B5EF4-FFF2-40B4-BE49-F238E27FC236}">
                <a16:creationId xmlns:a16="http://schemas.microsoft.com/office/drawing/2014/main" id="{A64E4CF9-D973-BA03-F81C-C5A161FCCB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5063" y="3176954"/>
            <a:ext cx="5976937" cy="30127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6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3856" t="12043"/>
          <a:stretch/>
        </p:blipFill>
        <p:spPr>
          <a:xfrm>
            <a:off x="5496466" y="-1487"/>
            <a:ext cx="4123085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753352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79136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3CDE-45C5-4FF8-B333-5AB9D2D322CF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71198" y="720103"/>
            <a:ext cx="5383213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2955"/>
            <a:ext cx="5496466" cy="6191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56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5157787" cy="4195754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7933-F3D3-4ECA-9686-238290CDDDE8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10515600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A Lot Of Words, Taking Up Two Lines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1993909"/>
            <a:ext cx="5976937" cy="41957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19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,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10507662" cy="4195754"/>
          </a:xfrm>
        </p:spPr>
        <p:txBody>
          <a:bodyPr numCol="2"/>
          <a:lstStyle>
            <a:lvl1pPr>
              <a:spcAft>
                <a:spcPts val="1800"/>
              </a:spcAft>
              <a:defRPr/>
            </a:lvl1pPr>
          </a:lstStyle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Some bullet points might be two lines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Second column 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Don’t let a line be broken up by the columns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34F-66D7-4E3F-A8DC-87C06694E751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10515600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A Lot Of Words, Taking Up Two Lines</a:t>
            </a:r>
          </a:p>
        </p:txBody>
      </p:sp>
    </p:spTree>
    <p:extLst>
      <p:ext uri="{BB962C8B-B14F-4D97-AF65-F5344CB8AC3E}">
        <p14:creationId xmlns:p14="http://schemas.microsoft.com/office/powerpoint/2010/main" val="2926244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Title,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10507662" cy="4195754"/>
          </a:xfrm>
        </p:spPr>
        <p:txBody>
          <a:bodyPr numCol="1"/>
          <a:lstStyle>
            <a:lvl1pPr>
              <a:spcAft>
                <a:spcPts val="1800"/>
              </a:spcAft>
              <a:defRPr/>
            </a:lvl1pPr>
          </a:lstStyle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This is an example of a longer point that has about a paragraph worth of text. It can be as long as you need it, but still try to keep your message concise.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BBD1-9890-4CC8-9D1D-3FB23FE87CFE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10515600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A Lot Of Words, Taking Up Two Lines</a:t>
            </a:r>
          </a:p>
        </p:txBody>
      </p:sp>
    </p:spTree>
    <p:extLst>
      <p:ext uri="{BB962C8B-B14F-4D97-AF65-F5344CB8AC3E}">
        <p14:creationId xmlns:p14="http://schemas.microsoft.com/office/powerpoint/2010/main" val="2815929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5157787" cy="2941944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5165725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Slide With Four Pictures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0"/>
            <a:ext cx="5997573" cy="492611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6AD67-8F2D-0148-9977-31001C10D6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114925"/>
            <a:ext cx="3954162" cy="17430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3FA3359-2C81-EC58-2F43-5F57A60343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8919" y="5114925"/>
            <a:ext cx="3954162" cy="174307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E1E39DB-7C2A-EF0C-F00D-503B08A970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37838" y="5114925"/>
            <a:ext cx="3954162" cy="17430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85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4 Pictur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4555" t="12043"/>
          <a:stretch/>
        </p:blipFill>
        <p:spPr>
          <a:xfrm>
            <a:off x="5997572" y="-1487"/>
            <a:ext cx="4071721" cy="68594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620309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28878" y="1993909"/>
            <a:ext cx="5157787" cy="2941944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940" y="351009"/>
            <a:ext cx="5165725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Slide With Four Pictures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740"/>
            <a:ext cx="5997573" cy="492611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6AD67-8F2D-0148-9977-31001C10D6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114925"/>
            <a:ext cx="3954162" cy="17430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3FA3359-2C81-EC58-2F43-5F57A60343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8919" y="5114925"/>
            <a:ext cx="3954162" cy="174307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E1E39DB-7C2A-EF0C-F00D-503B08A970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37838" y="5114925"/>
            <a:ext cx="3954162" cy="17430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84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01E0-BE75-4A9D-8196-F1C44EE4A499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955"/>
            <a:ext cx="5964195" cy="619115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Picture Placeholder 15">
            <a:extLst>
              <a:ext uri="{FF2B5EF4-FFF2-40B4-BE49-F238E27FC236}">
                <a16:creationId xmlns:a16="http://schemas.microsoft.com/office/drawing/2014/main" id="{0AD74C35-2C9D-E970-E0F0-3423AE5893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805" y="12955"/>
            <a:ext cx="5964195" cy="6191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7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62B2-C542-45A6-BA63-124E92B68911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955"/>
            <a:ext cx="12192000" cy="61911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91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F598F85-FBAD-9ADB-0335-3DA59ABBC126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BE041-E440-BCB0-3048-F2D168BF7C82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EA3FF-9D14-4453-9106-0399EDA1530E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</p:spTree>
    <p:extLst>
      <p:ext uri="{BB962C8B-B14F-4D97-AF65-F5344CB8AC3E}">
        <p14:creationId xmlns:p14="http://schemas.microsoft.com/office/powerpoint/2010/main" val="4292579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Blue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1E1024-41C3-A510-0B5A-2530460DA50C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5DE9-2007-48CF-968E-DB16CAA8568F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531341" y="835238"/>
            <a:ext cx="5745891" cy="4774730"/>
          </a:xfrm>
          <a:prstGeom prst="rect">
            <a:avLst/>
          </a:prstGeom>
          <a:solidFill>
            <a:srgbClr val="173A64">
              <a:alpha val="888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3541939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Blue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D80DD3-1228-E071-3FC9-E06202035C78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5E66-D537-420B-B7EA-82910FA63CD0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6262819" y="835238"/>
            <a:ext cx="5745891" cy="4774730"/>
          </a:xfrm>
          <a:prstGeom prst="rect">
            <a:avLst/>
          </a:prstGeom>
          <a:solidFill>
            <a:srgbClr val="173A64">
              <a:alpha val="888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3328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3328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19308407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Yellow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CAC8CD-F3B5-1B47-4684-39DA861BC33F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DDA8A-FA82-4C35-9752-2B3FA62224DA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531341" y="835238"/>
            <a:ext cx="5745891" cy="4774730"/>
          </a:xfrm>
          <a:prstGeom prst="rect">
            <a:avLst/>
          </a:prstGeom>
          <a:solidFill>
            <a:schemeClr val="bg2">
              <a:alpha val="888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34409869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Yellow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D05A07-689F-371B-E046-1458EFC57EFB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E8A1-2F65-4E18-A186-63A503D8FD04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6262819" y="835238"/>
            <a:ext cx="5745891" cy="4774730"/>
          </a:xfrm>
          <a:prstGeom prst="rect">
            <a:avLst/>
          </a:prstGeom>
          <a:solidFill>
            <a:schemeClr val="bg2">
              <a:alpha val="888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3328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3328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33162751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Lines, on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67EC78F-D900-9F88-54B5-F950F67BD081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FF1D-8F83-4594-AE73-2B4E510DBA24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2665938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9B576-765B-4F4A-B92C-601F0E11FBC3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349873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Lines, on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E4EA158-FFAE-FB80-D80A-E68801EBA691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4A5A9-0D5C-4B86-8695-4865D60BE1FB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3387914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BEA7D-7CFA-4C56-92A8-1EBA5EEA05D9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13226573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Lines, on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E7679F5-814F-A907-1340-97C5D46D2490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7976D-B862-41D9-B2C1-B31AAC98D4F4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DCD47-7EAB-AAF9-941F-2E7B47F711A3}"/>
              </a:ext>
            </a:extLst>
          </p:cNvPr>
          <p:cNvSpPr/>
          <p:nvPr userDrawn="1"/>
        </p:nvSpPr>
        <p:spPr>
          <a:xfrm>
            <a:off x="831850" y="5271315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8DE5CFF9-D653-A11E-75C3-D867236A5B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9588" y="5380290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22238368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B6D40-E072-46D7-9A6B-40B9E334E564}" type="datetime1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DCD47-7EAB-AAF9-941F-2E7B47F711A3}"/>
              </a:ext>
            </a:extLst>
          </p:cNvPr>
          <p:cNvSpPr/>
          <p:nvPr userDrawn="1"/>
        </p:nvSpPr>
        <p:spPr>
          <a:xfrm>
            <a:off x="831850" y="5271315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8DE5CFF9-D653-A11E-75C3-D867236A5B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9588" y="5380290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20225531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llout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09E98B-C0EE-8355-3F7C-FB30DB3B7917}"/>
              </a:ext>
            </a:extLst>
          </p:cNvPr>
          <p:cNvSpPr/>
          <p:nvPr userDrawn="1"/>
        </p:nvSpPr>
        <p:spPr>
          <a:xfrm>
            <a:off x="0" y="5028975"/>
            <a:ext cx="10831286" cy="415636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EC3505-4AD1-B7B3-8EB5-A37461B405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0715" y="879475"/>
            <a:ext cx="9470572" cy="3973513"/>
          </a:xfrm>
        </p:spPr>
        <p:txBody>
          <a:bodyPr anchor="b">
            <a:normAutofit/>
          </a:bodyPr>
          <a:lstStyle>
            <a:lvl1pPr marL="0" indent="0" algn="ctr">
              <a:buNone/>
              <a:defRPr sz="5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A big callout, a summary of previous slides, an impactful statement, or a quote.</a:t>
            </a:r>
          </a:p>
        </p:txBody>
      </p:sp>
    </p:spTree>
    <p:extLst>
      <p:ext uri="{BB962C8B-B14F-4D97-AF65-F5344CB8AC3E}">
        <p14:creationId xmlns:p14="http://schemas.microsoft.com/office/powerpoint/2010/main" val="3730640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llout - Yello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EC3505-4AD1-B7B3-8EB5-A37461B405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0715" y="879475"/>
            <a:ext cx="9470572" cy="3973513"/>
          </a:xfrm>
        </p:spPr>
        <p:txBody>
          <a:bodyPr anchor="b">
            <a:norm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A big callout, a summary of previous slides, an impactful statement, or a quote.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251CC-65D4-B3E2-BDBE-466C3CE80BA4}"/>
              </a:ext>
            </a:extLst>
          </p:cNvPr>
          <p:cNvSpPr/>
          <p:nvPr userDrawn="1"/>
        </p:nvSpPr>
        <p:spPr>
          <a:xfrm>
            <a:off x="0" y="5017477"/>
            <a:ext cx="10831287" cy="4337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736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llout -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C33926-DAFB-A0D0-EDA0-055D382CC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EC3505-4AD1-B7B3-8EB5-A37461B405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0715" y="879475"/>
            <a:ext cx="9470572" cy="3973513"/>
          </a:xfrm>
        </p:spPr>
        <p:txBody>
          <a:bodyPr anchor="b">
            <a:normAutofit/>
          </a:bodyPr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 big callout, a summary of previous slides, an impactful statement, or a quote.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251CC-65D4-B3E2-BDBE-466C3CE80BA4}"/>
              </a:ext>
            </a:extLst>
          </p:cNvPr>
          <p:cNvSpPr/>
          <p:nvPr userDrawn="1"/>
        </p:nvSpPr>
        <p:spPr>
          <a:xfrm>
            <a:off x="0" y="5017477"/>
            <a:ext cx="10831287" cy="433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8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088C20-CF44-BF2A-B988-1081F943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32330-6624-D506-D689-4084F111D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89E3-656C-13C0-97CC-850ED09DB7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290" y="64799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AA79904-EBBA-4ED0-AE41-527209441F29}" type="datetime1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E1C67-EFE2-E299-35C4-AF587C7D6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9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AB6D2-12FC-2FD2-A68B-A3B2834DFF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5510" y="64799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173A64"/>
                </a:solidFill>
                <a:latin typeface="Avenir Next LT Pro" panose="020B0504020202020204" pitchFamily="34" charset="77"/>
              </a:defRPr>
            </a:lvl1pPr>
          </a:lstStyle>
          <a:p>
            <a:fld id="{C7373A3C-A27C-6749-8609-50448EF109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6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49" r:id="rId2"/>
    <p:sldLayoutId id="2147483650" r:id="rId3"/>
    <p:sldLayoutId id="2147483680" r:id="rId4"/>
    <p:sldLayoutId id="2147483651" r:id="rId5"/>
    <p:sldLayoutId id="2147483663" r:id="rId6"/>
    <p:sldLayoutId id="2147483652" r:id="rId7"/>
    <p:sldLayoutId id="2147483664" r:id="rId8"/>
    <p:sldLayoutId id="2147483653" r:id="rId9"/>
    <p:sldLayoutId id="2147483689" r:id="rId10"/>
    <p:sldLayoutId id="2147483683" r:id="rId11"/>
    <p:sldLayoutId id="2147483682" r:id="rId12"/>
    <p:sldLayoutId id="2147483679" r:id="rId13"/>
    <p:sldLayoutId id="2147483681" r:id="rId14"/>
    <p:sldLayoutId id="2147483660" r:id="rId15"/>
    <p:sldLayoutId id="2147483676" r:id="rId16"/>
    <p:sldLayoutId id="2147483686" r:id="rId17"/>
    <p:sldLayoutId id="2147483688" r:id="rId18"/>
    <p:sldLayoutId id="2147483677" r:id="rId19"/>
    <p:sldLayoutId id="2147483678" r:id="rId20"/>
    <p:sldLayoutId id="2147483661" r:id="rId21"/>
    <p:sldLayoutId id="2147483662" r:id="rId22"/>
    <p:sldLayoutId id="2147483665" r:id="rId23"/>
    <p:sldLayoutId id="2147483666" r:id="rId24"/>
    <p:sldLayoutId id="2147483668" r:id="rId25"/>
    <p:sldLayoutId id="2147483667" r:id="rId26"/>
    <p:sldLayoutId id="2147483669" r:id="rId27"/>
    <p:sldLayoutId id="2147483670" r:id="rId28"/>
    <p:sldLayoutId id="2147483673" r:id="rId29"/>
    <p:sldLayoutId id="2147483671" r:id="rId30"/>
    <p:sldLayoutId id="2147483674" r:id="rId31"/>
    <p:sldLayoutId id="2147483672" r:id="rId32"/>
    <p:sldLayoutId id="2147483675" r:id="rId33"/>
    <p:sldLayoutId id="2147483655" r:id="rId34"/>
    <p:sldLayoutId id="2147483684" r:id="rId35"/>
    <p:sldLayoutId id="2147483685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rgbClr val="183B64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4B42-C08F-C188-E98F-08E12202D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913" y="532356"/>
            <a:ext cx="9279835" cy="335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>
                <a:latin typeface="Avenir Next LT Pro"/>
              </a:rPr>
              <a:t>Report to City Council: </a:t>
            </a:r>
            <a:br>
              <a:rPr lang="en-US" sz="2800" dirty="0"/>
            </a:br>
            <a:r>
              <a:rPr lang="en-US" sz="2200">
                <a:latin typeface="Avenir Next LT Pro"/>
              </a:rPr>
              <a:t> May 2026 Monthly Financial Update</a:t>
            </a:r>
            <a:br>
              <a:rPr lang="en-US" sz="2200" dirty="0"/>
            </a:br>
            <a:br>
              <a:rPr lang="en-US" sz="2800" dirty="0"/>
            </a:br>
            <a:r>
              <a:rPr lang="en-US" sz="2800" dirty="0">
                <a:latin typeface="Avenir Next LT Pro"/>
              </a:rPr>
              <a:t> </a:t>
            </a:r>
            <a:endParaRPr lang="en-US" dirty="0">
              <a:latin typeface="Avenir Next LT Pr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404A9-9AB8-6F7C-FD2E-B1F8B59BE1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sz="2000"/>
          </a:p>
          <a:p>
            <a:r>
              <a:rPr lang="en-US" sz="2000"/>
              <a:t>City Council Meeting – June 16, 2026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11578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9210F-16BA-2587-4EEB-14EA1A442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E83DD6-7ADA-976C-BABD-7162CAC50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850" y="1482792"/>
            <a:ext cx="10514526" cy="358192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en-US" sz="2000">
                <a:latin typeface="Avenir Next LT Pro"/>
              </a:rPr>
              <a:t>Purpose of Monthly Financial </a:t>
            </a:r>
            <a:r>
              <a:rPr lang="en-US" altLang="en-US" sz="2000">
                <a:solidFill>
                  <a:srgbClr val="000000"/>
                </a:solidFill>
                <a:latin typeface="Avenir Next LT Pro"/>
              </a:rPr>
              <a:t>Briefing</a:t>
            </a:r>
            <a:endParaRPr lang="en-US" sz="2000">
              <a:solidFill>
                <a:srgbClr val="000000"/>
              </a:solidFill>
              <a:latin typeface="Avenir Next LT Pro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000">
                <a:latin typeface="Avenir Next LT Pro"/>
              </a:rPr>
              <a:t>How Monthly Financial Briefings Help Council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en-US" sz="2000">
                <a:latin typeface="Avenir Next LT Pro"/>
              </a:rPr>
              <a:t>General Fund Summary</a:t>
            </a:r>
            <a:endParaRPr lang="en-US" sz="2000">
              <a:latin typeface="Avenir Next LT Pro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000"/>
              <a:t>Water Utility Fund Summary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000"/>
              <a:t>Wastewater Utility Fund Summary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000"/>
              <a:t>Storm Drainage Utility Fund Summary</a:t>
            </a:r>
          </a:p>
          <a:p>
            <a:pPr marL="342900" indent="-342900">
              <a:buFont typeface="+mj-lt"/>
              <a:buAutoNum type="arabicPeriod"/>
            </a:pPr>
            <a:endParaRPr lang="en-US" altLang="en-US" sz="1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B07E08-D4E4-2AC2-DC78-7773342D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800"/>
            </a:br>
            <a:r>
              <a:rPr lang="en-US" sz="3600"/>
              <a:t>Presentation Outline </a:t>
            </a:r>
            <a:br>
              <a:rPr lang="en-US" sz="3600"/>
            </a:br>
            <a:endParaRPr lang="en-US" sz="3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6055D-3D8F-4958-2758-A87518C71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4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D7282-9919-8268-85D1-4BAF3E782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4113F5-5B1E-5BFC-8F47-01D48C6A1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953" y="1340738"/>
            <a:ext cx="10507662" cy="47442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algn="just">
              <a:lnSpc>
                <a:spcPct val="200000"/>
              </a:lnSpc>
            </a:pPr>
            <a:r>
              <a:rPr lang="en-US" sz="1800">
                <a:latin typeface="Avenir Next LT Pro"/>
              </a:rPr>
              <a:t>The City of Kyle is committed to maintaining transparency, accountability, and proactive</a:t>
            </a:r>
            <a:endParaRPr lang="en-US">
              <a:latin typeface="Avenir Next LT Pro"/>
            </a:endParaRPr>
          </a:p>
          <a:p>
            <a:pPr lvl="1" algn="just">
              <a:lnSpc>
                <a:spcPct val="200000"/>
              </a:lnSpc>
              <a:buNone/>
            </a:pPr>
            <a:r>
              <a:rPr lang="en-US" sz="1800">
                <a:latin typeface="Avenir Next LT Pro"/>
              </a:rPr>
              <a:t> financial stewardship. </a:t>
            </a:r>
            <a:endParaRPr lang="en-US">
              <a:latin typeface="Avenir Next LT Pro"/>
            </a:endParaRPr>
          </a:p>
          <a:p>
            <a:pPr lvl="1" algn="just">
              <a:lnSpc>
                <a:spcPct val="200000"/>
              </a:lnSpc>
            </a:pPr>
            <a:r>
              <a:rPr lang="en-US" sz="1800">
                <a:latin typeface="Avenir Next LT Pro"/>
              </a:rPr>
              <a:t>Monthly financial reporting provides City Council with timely information</a:t>
            </a:r>
            <a:endParaRPr lang="en-US">
              <a:latin typeface="Avenir Next LT Pro"/>
            </a:endParaRPr>
          </a:p>
          <a:p>
            <a:pPr lvl="1" algn="just">
              <a:lnSpc>
                <a:spcPct val="200000"/>
              </a:lnSpc>
              <a:buNone/>
            </a:pPr>
            <a:r>
              <a:rPr lang="en-US" sz="1800">
                <a:latin typeface="Avenir Next LT Pro"/>
              </a:rPr>
              <a:t> regarding the City's financial position and budget performance throughout the fiscal year.</a:t>
            </a:r>
            <a:endParaRPr lang="en-US">
              <a:latin typeface="Avenir Next LT Pro"/>
            </a:endParaRPr>
          </a:p>
          <a:p>
            <a:pPr marL="457200" lvl="1" indent="0">
              <a:lnSpc>
                <a:spcPct val="200000"/>
              </a:lnSpc>
              <a:buNone/>
            </a:pPr>
            <a:endParaRPr lang="en-US" sz="1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36E445-FF77-C0AB-454A-9FBA3CD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231" y="38923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3600"/>
            </a:br>
            <a:r>
              <a:rPr lang="en-US" sz="3200">
                <a:latin typeface="Avenir Next LT Pro"/>
              </a:rPr>
              <a:t>Purpose of Monthly Financial Briefing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2F439-78C9-D45F-A1FE-B1B37890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76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5A48B-5758-A689-8E43-8F95305FE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536F5A-3D60-3594-DB61-F32A42111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5088" y="1045549"/>
            <a:ext cx="10507662" cy="506006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Monitor Financial Performance</a:t>
            </a:r>
            <a:r>
              <a:rPr lang="en-US" sz="1400">
                <a:latin typeface="Avenir Next LT Pro"/>
              </a:rPr>
              <a:t> by comparing actual revenues and expenditures to the adopted budget throughout the year. </a:t>
            </a:r>
            <a:endParaRPr lang="en-US"/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Identify Emerging Trends Early</a:t>
            </a:r>
            <a:r>
              <a:rPr lang="en-US" sz="1400">
                <a:latin typeface="Avenir Next LT Pro"/>
              </a:rPr>
              <a:t> to detect revenue shortfalls, expenditure pressures, or operational changes before they become significant financial challenges.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Support Informed Decision-Making</a:t>
            </a:r>
            <a:r>
              <a:rPr lang="en-US" sz="1400">
                <a:latin typeface="Avenir Next LT Pro"/>
              </a:rPr>
              <a:t> by providing current financial information to assist with policy discussions, budget amendments, and strategic priorities.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Enhance Fiscal Transparency</a:t>
            </a:r>
            <a:r>
              <a:rPr lang="en-US" sz="1400">
                <a:latin typeface="Avenir Next LT Pro"/>
              </a:rPr>
              <a:t> by providing consistent, routine reporting on the City's major operating funds and overall financial condition.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Evaluate Fund Balance Health</a:t>
            </a:r>
            <a:r>
              <a:rPr lang="en-US" sz="1400">
                <a:latin typeface="Avenir Next LT Pro"/>
              </a:rPr>
              <a:t> through ongoing monitoring of reserves and projected year-end financial positions to ensure long-term fiscal sustainability.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Improve Financial Accountability</a:t>
            </a:r>
            <a:r>
              <a:rPr lang="en-US" sz="1400">
                <a:latin typeface="Avenir Next LT Pro"/>
              </a:rPr>
              <a:t> by promoting regular review of departmental spending and revenue collection activity against approved budgets.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Support Long-Term Planning</a:t>
            </a:r>
            <a:r>
              <a:rPr lang="en-US" sz="1400">
                <a:latin typeface="Avenir Next LT Pro"/>
              </a:rPr>
              <a:t> by identifying trends that may impact future budgets, service levels, and financial forecasts.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>
                <a:latin typeface="Avenir Next LT Pro"/>
              </a:rPr>
              <a:t>Ensure Compliance with Financial Policies</a:t>
            </a:r>
            <a:r>
              <a:rPr lang="en-US" sz="1400">
                <a:latin typeface="Avenir Next LT Pro"/>
              </a:rPr>
              <a:t> by monitoring progress toward adopted financial targets, reserve policies, and budgetary controls.</a:t>
            </a:r>
          </a:p>
          <a:p>
            <a:pPr marL="457200" lvl="1" indent="0">
              <a:buNone/>
            </a:pPr>
            <a:endParaRPr lang="en-US" sz="1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C59357-7D12-4BF9-59C6-F90762E2F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096" y="238208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3600"/>
            </a:br>
            <a:r>
              <a:rPr lang="en-US" sz="3600">
                <a:latin typeface="Avenir Next LT Pro"/>
              </a:rPr>
              <a:t>Monthly Financial Briefings Help Council... 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46922-6540-DDF8-D922-A9826E1E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4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0C3DC-DAA0-4C02-8E92-0210EA19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AF7EAD-0558-47F5-D977-60304895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57" y="30661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/>
            </a:br>
            <a:r>
              <a:rPr lang="en-US" sz="3600"/>
              <a:t>General Fund Summary 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73F20-1F14-FA9A-C4FF-F0027B20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FCE79-DABC-3AE7-7999-D22D04309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95" y="1327814"/>
            <a:ext cx="11312895" cy="383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02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EBD2-D02B-5354-2D0B-9B4AFE50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F3080E-E2A6-448E-B982-2B6AAAB2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53" y="251660"/>
            <a:ext cx="10515600" cy="796253"/>
          </a:xfrm>
        </p:spPr>
        <p:txBody>
          <a:bodyPr>
            <a:normAutofit fontScale="90000"/>
          </a:bodyPr>
          <a:lstStyle/>
          <a:p>
            <a:br>
              <a:rPr lang="en-US" sz="2800"/>
            </a:br>
            <a:r>
              <a:rPr lang="en-US" sz="3600"/>
              <a:t>General Fund Summary 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78A04-0C3B-1E2A-0FA4-D5283CED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23695-4FC1-A249-646E-5E3EFB40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4" y="583650"/>
            <a:ext cx="10279078" cy="583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28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2DAEA-9178-7D93-0B65-A18B6B632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77861C-2402-D12A-2A42-6A6D11358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48" y="455607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/>
            </a:br>
            <a:r>
              <a:rPr lang="en-US" sz="3600"/>
              <a:t>General Fund Summary 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0A100-09E6-78BA-B1C6-398FF802E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DDE4C8-C533-4DBF-BFC3-3A2C2E958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83" y="1821138"/>
            <a:ext cx="1161415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7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10311-505D-A738-8430-5B06F278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3BA789-600C-1F4B-5241-C3005F22C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48" y="389398"/>
            <a:ext cx="10515600" cy="888858"/>
          </a:xfrm>
        </p:spPr>
        <p:txBody>
          <a:bodyPr>
            <a:normAutofit fontScale="90000"/>
          </a:bodyPr>
          <a:lstStyle/>
          <a:p>
            <a:br>
              <a:rPr lang="en-US" sz="3600"/>
            </a:br>
            <a:r>
              <a:rPr lang="en-US" sz="3600"/>
              <a:t>Water Utility Fund Summary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A5345-3761-8D14-2E8A-08AE96786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2A75B2-36FE-C477-1AA3-659C8A4BB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106133"/>
            <a:ext cx="10858500" cy="51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5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5259-24CF-DB42-681B-FD5472A4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678AF0-58DE-B3D2-F95F-4AC06256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17" y="15871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3600"/>
            </a:br>
            <a:r>
              <a:rPr lang="en-US" sz="3600"/>
              <a:t>Wastewater Utility Fund Summary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A5E9A-4718-42E0-2C79-DE8EA47F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926ACA-5C0E-0567-3EBB-0326393C5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25" y="875040"/>
            <a:ext cx="1052195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8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2E45-5F62-06F2-2EDB-0A009C8AB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50F6D6-2456-A7EE-5F35-ED139CEB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48" y="179934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/>
            </a:br>
            <a:r>
              <a:rPr lang="en-US" sz="3600"/>
              <a:t>Storm Drainage Utility Fund</a:t>
            </a: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9855C-1E49-DA05-61D8-E5A50796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78F8CB-6AB6-867D-7278-CBC9545D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973308"/>
            <a:ext cx="10591800" cy="525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08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A050-4502-ECFF-84A9-C191A04FC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B29BF8-4708-B297-5680-807560C4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800"/>
            </a:br>
            <a:br>
              <a:rPr lang="en-US" sz="2800"/>
            </a:b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37D5A-5991-0E19-8E4E-6212CBDB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9374A-D8E1-F9AD-93B4-0D5AE09F9E79}"/>
              </a:ext>
            </a:extLst>
          </p:cNvPr>
          <p:cNvSpPr txBox="1"/>
          <p:nvPr/>
        </p:nvSpPr>
        <p:spPr>
          <a:xfrm>
            <a:off x="2296694" y="2051385"/>
            <a:ext cx="7321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252973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183B64"/>
      </a:dk2>
      <a:lt2>
        <a:srgbClr val="FFCE05"/>
      </a:lt2>
      <a:accent1>
        <a:srgbClr val="FFCE05"/>
      </a:accent1>
      <a:accent2>
        <a:srgbClr val="183A63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C82C172186224A921182D67623A2D4" ma:contentTypeVersion="28" ma:contentTypeDescription="Create a new document." ma:contentTypeScope="" ma:versionID="64ea7dd78c53e6a39d11757d02e1e311">
  <xsd:schema xmlns:xsd="http://www.w3.org/2001/XMLSchema" xmlns:xs="http://www.w3.org/2001/XMLSchema" xmlns:p="http://schemas.microsoft.com/office/2006/metadata/properties" xmlns:ns1="http://schemas.microsoft.com/sharepoint/v3" xmlns:ns2="d2e858d2-4cb2-4246-a2e9-cc3956c5af0c" xmlns:ns3="ca4abeb0-776d-482a-835c-68a34e49008f" targetNamespace="http://schemas.microsoft.com/office/2006/metadata/properties" ma:root="true" ma:fieldsID="0c10cee17dff9e14c3452714625a872e" ns1:_="" ns2:_="" ns3:_="">
    <xsd:import namespace="http://schemas.microsoft.com/sharepoint/v3"/>
    <xsd:import namespace="d2e858d2-4cb2-4246-a2e9-cc3956c5af0c"/>
    <xsd:import namespace="ca4abeb0-776d-482a-835c-68a34e4900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Favorit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BillingMetadata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  <xsd:element name="AverageRating" ma:index="30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31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32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33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34" nillable="true" ma:displayName="Number of Likes" ma:internalName="LikesCount">
      <xsd:simpleType>
        <xsd:restriction base="dms:Unknown"/>
      </xsd:simpleType>
    </xsd:element>
    <xsd:element name="LikedBy" ma:index="35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e858d2-4cb2-4246-a2e9-cc3956c5af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avorite" ma:index="21" nillable="true" ma:displayName="Favorite" ma:default="1" ma:format="Dropdown" ma:internalName="Favorite">
      <xsd:simpleType>
        <xsd:restriction base="dms:Boolea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e7fe947-b027-4eea-bc5b-deefd7cad8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abeb0-776d-482a-835c-68a34e49008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e8524ae-d177-47a5-80e2-21d237c81a61}" ma:internalName="TaxCatchAll" ma:showField="CatchAllData" ma:web="ca4abeb0-776d-482a-835c-68a34e4900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avorite xmlns="d2e858d2-4cb2-4246-a2e9-cc3956c5af0c">true</Favorite>
    <lcf76f155ced4ddcb4097134ff3c332f xmlns="d2e858d2-4cb2-4246-a2e9-cc3956c5af0c">
      <Terms xmlns="http://schemas.microsoft.com/office/infopath/2007/PartnerControls"/>
    </lcf76f155ced4ddcb4097134ff3c332f>
    <_ip_UnifiedCompliancePolicyUIAction xmlns="http://schemas.microsoft.com/sharepoint/v3" xsi:nil="true"/>
    <LikesCount xmlns="http://schemas.microsoft.com/sharepoint/v3" xsi:nil="true"/>
    <Ratings xmlns="http://schemas.microsoft.com/sharepoint/v3" xsi:nil="true"/>
    <_ip_UnifiedCompliancePolicyProperties xmlns="http://schemas.microsoft.com/sharepoint/v3" xsi:nil="true"/>
    <LikedBy xmlns="http://schemas.microsoft.com/sharepoint/v3">
      <UserInfo>
        <DisplayName/>
        <AccountId xsi:nil="true"/>
        <AccountType/>
      </UserInfo>
    </LikedBy>
    <TaxCatchAll xmlns="ca4abeb0-776d-482a-835c-68a34e49008f" xsi:nil="true"/>
    <RatedBy xmlns="http://schemas.microsoft.com/sharepoint/v3">
      <UserInfo>
        <DisplayName/>
        <AccountId xsi:nil="true"/>
        <AccountType/>
      </UserInfo>
    </RatedBy>
  </documentManagement>
</p:properties>
</file>

<file path=customXml/itemProps1.xml><?xml version="1.0" encoding="utf-8"?>
<ds:datastoreItem xmlns:ds="http://schemas.openxmlformats.org/officeDocument/2006/customXml" ds:itemID="{AB12D5AC-AAFD-493F-B1DA-87F4A6FD48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63D7AC-EB51-4F89-8531-D00CB33C0211}">
  <ds:schemaRefs>
    <ds:schemaRef ds:uri="ca4abeb0-776d-482a-835c-68a34e49008f"/>
    <ds:schemaRef ds:uri="d2e858d2-4cb2-4246-a2e9-cc3956c5af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6F25418-F7A3-452E-8752-0BBD0C33A954}">
  <ds:schemaRefs>
    <ds:schemaRef ds:uri="ca4abeb0-776d-482a-835c-68a34e49008f"/>
    <ds:schemaRef ds:uri="d2e858d2-4cb2-4246-a2e9-cc3956c5af0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Avenir Next LT Pro</vt:lpstr>
      <vt:lpstr>Office Theme</vt:lpstr>
      <vt:lpstr>Report to City Council:   May 2026 Monthly Financial Update   </vt:lpstr>
      <vt:lpstr> Presentation Outline  </vt:lpstr>
      <vt:lpstr> Purpose of Monthly Financial Briefing </vt:lpstr>
      <vt:lpstr> Monthly Financial Briefings Help Council...  </vt:lpstr>
      <vt:lpstr> General Fund Summary  </vt:lpstr>
      <vt:lpstr> General Fund Summary  </vt:lpstr>
      <vt:lpstr> General Fund Summary  </vt:lpstr>
      <vt:lpstr> Water Utility Fund Summary </vt:lpstr>
      <vt:lpstr> Wastewater Utility Fund Summary </vt:lpstr>
      <vt:lpstr> Storm Drainage Utility Fund 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Baker</dc:creator>
  <cp:lastModifiedBy>Holly Holt-Torres</cp:lastModifiedBy>
  <cp:revision>29</cp:revision>
  <cp:lastPrinted>2026-02-18T19:59:54Z</cp:lastPrinted>
  <dcterms:created xsi:type="dcterms:W3CDTF">2025-08-06T13:17:01Z</dcterms:created>
  <dcterms:modified xsi:type="dcterms:W3CDTF">2026-10-27T16:36:18Z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0x0101003EC82C172186224A921182D67623A2D4</vt:lpwstr>
  </property>
  <property fmtid="{D5CDD505-2E9C-101B-9397-08002B2CF9AE}" pid="3" name="MediaServiceImageTags">
    <vt:lpwstr/>
  </property>
</Properties>
</file>