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77" r:id="rId4"/>
    <p:sldId id="291" r:id="rId5"/>
    <p:sldId id="278" r:id="rId6"/>
    <p:sldId id="279" r:id="rId7"/>
    <p:sldId id="295" r:id="rId8"/>
    <p:sldId id="293" r:id="rId9"/>
    <p:sldId id="282" r:id="rId10"/>
    <p:sldId id="283" r:id="rId11"/>
    <p:sldId id="294" r:id="rId12"/>
    <p:sldId id="296" r:id="rId13"/>
    <p:sldId id="284" r:id="rId14"/>
    <p:sldId id="285" r:id="rId15"/>
    <p:sldId id="286" r:id="rId16"/>
    <p:sldId id="287" r:id="rId17"/>
    <p:sldId id="288" r:id="rId18"/>
    <p:sldId id="289" r:id="rId19"/>
    <p:sldId id="29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643"/>
  </p:normalViewPr>
  <p:slideViewPr>
    <p:cSldViewPr snapToGrid="0">
      <p:cViewPr varScale="1">
        <p:scale>
          <a:sx n="93" d="100"/>
          <a:sy n="93" d="100"/>
        </p:scale>
        <p:origin x="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D76D05-2C89-4910-9639-F824B07549E8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63537D-3D93-4B35-B8F3-894DD61A69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447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537D-3D93-4B35-B8F3-894DD61A69A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6719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537D-3D93-4B35-B8F3-894DD61A69A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6025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537D-3D93-4B35-B8F3-894DD61A69A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4562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4F400-1D85-E824-2A19-95E713D9D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988BA3-9069-5327-1D7E-2C7B125141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5499BD-443C-769E-9FDD-112E6C0139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0F2D13-4859-BE5B-8EED-1CEEF63D75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537D-3D93-4B35-B8F3-894DD61A69A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2810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537D-3D93-4B35-B8F3-894DD61A69A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9310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537D-3D93-4B35-B8F3-894DD61A69A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3338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537D-3D93-4B35-B8F3-894DD61A69A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461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07787-21C2-CA99-CA84-CCAEF1076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B029AF-60BC-E03A-6747-FED73E47AD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E9A5D5-B8F6-95A4-E888-8ED40FF75A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CCC38D-6E61-7BAE-221B-71C4AE144C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537D-3D93-4B35-B8F3-894DD61A69A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9478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537D-3D93-4B35-B8F3-894DD61A69A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7890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537D-3D93-4B35-B8F3-894DD61A69A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7878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537D-3D93-4B35-B8F3-894DD61A69A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472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537D-3D93-4B35-B8F3-894DD61A69A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378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537D-3D93-4B35-B8F3-894DD61A69A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6779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537D-3D93-4B35-B8F3-894DD61A69A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4003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Suggested Speaking Points / Supporting Bullets</a:t>
            </a:r>
          </a:p>
          <a:p>
            <a:r>
              <a:rPr lang="en-US" dirty="0"/>
              <a:t>Instead of the old bullets, use: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Montvale’s residential values continue to remain strong and stable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Continued investment in infrastructure, recreation, public safety, and open space supports long-term property values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Household growth reflects continued demand to live in Montvale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Strategic planning protects both community character and homeowner investment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537D-3D93-4B35-B8F3-894DD61A69A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4950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537D-3D93-4B35-B8F3-894DD61A69A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7792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38387-73A9-B9DA-50F0-5094BEA28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86D482-EF3D-28BD-0FC2-8684ECC155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F83AAB-CDB0-2473-3D83-2A79790CE1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96499C-A7AC-E463-E1EB-6B8E33F948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537D-3D93-4B35-B8F3-894DD61A69A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8035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537D-3D93-4B35-B8F3-894DD61A69A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8094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537D-3D93-4B35-B8F3-894DD61A69A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386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1BF58-FA90-9169-F5FD-19A5FD51B1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5A0C49-3B07-C2AA-D0DD-A611A8171B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5BA493-6044-21F2-3319-86D36361F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29159-20A0-4090-B029-D391FB12BA4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0D8527-793A-4105-7469-C1DB6D3F7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B6561F-5FBA-AD2E-8414-4A37FE88F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F6CC-5FA8-43A0-9B69-0B8B21567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306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B5DC6-EB8A-634C-76C3-BA8684CBD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042E43-17A2-1B65-0348-F524C593DB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39F811-DCAE-8C7D-E050-9ABF889BF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29159-20A0-4090-B029-D391FB12BA4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E04DD-9B97-D2A3-7530-04F922BF2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4FD684-3E90-78B9-7462-DBEF195BB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F6CC-5FA8-43A0-9B69-0B8B21567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750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7E7052-CCD2-3ADF-6BD3-3160D7871A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C31771-9CE4-5F9C-ECF5-A74AAE0882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45C2D6-ED53-C19C-6FB7-8EF648B2A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29159-20A0-4090-B029-D391FB12BA4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3A4A95-BBC2-E7BA-B0C2-E221070FF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768B9D-7A1D-5FBC-54DB-076E86069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F6CC-5FA8-43A0-9B69-0B8B21567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821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B223E-3A0B-CFCE-BFC2-EA6B7CE69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61A92A-A017-626A-522E-603DCE8866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13F0C9-9945-8280-E1AF-459AC466D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29159-20A0-4090-B029-D391FB12BA4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10CA28-80FC-67A7-A652-C24927303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3090C8-7130-C3C8-8E09-C2E750198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F6CC-5FA8-43A0-9B69-0B8B21567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788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66D54-982E-58CF-A4E3-52919747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A4B4B0-F4BE-15E7-BA54-63DCEA1B5F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2D60A1-F759-D0C5-FA3A-C8AF04F8D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29159-20A0-4090-B029-D391FB12BA4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970F6B-161F-DC78-9655-C843D7DD9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4B46A-D0AC-66C6-FBD4-D00FE5EC8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F6CC-5FA8-43A0-9B69-0B8B21567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981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028E4-E07A-4082-CB33-0A1148B0A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88961-7108-C51F-B1DF-3DA1EDE425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4FDB6A-0A9B-F60B-EC27-393599E268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260992-E3AE-2E4A-2D0C-7C8CD6146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29159-20A0-4090-B029-D391FB12BA4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03BFC2-104B-2B28-C082-DFC0FECCC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FE4F0D-23C6-DCEA-7492-1D23E63CD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F6CC-5FA8-43A0-9B69-0B8B21567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1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CF390-04E4-BA67-9AFE-0FC52B173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5884E2-0A87-2A41-CF5B-F622AC42AA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07FFFC-65FD-99A4-7F01-0C541E773C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4B97D1-5DA9-931B-9656-D22349C6BB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D6DCB9-4061-C44E-F4EC-AB10ACDFA7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2C136D-69C5-F3C5-2CCE-525DF05ED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29159-20A0-4090-B029-D391FB12BA4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A22012-9C76-81CA-C744-0991A1290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45470D-8D08-808A-F984-8A69A608E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F6CC-5FA8-43A0-9B69-0B8B21567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483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501B2-E11D-C16E-FA04-7857A07D4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CAD79-CF6B-8D74-189E-DE346DE75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29159-20A0-4090-B029-D391FB12BA4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ED229F-D9A8-A6D3-C045-E45A6D227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012DA6-FD1A-3F01-2721-2FC518293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F6CC-5FA8-43A0-9B69-0B8B21567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927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BC9927-42E6-A022-661A-ADECCFC5E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29159-20A0-4090-B029-D391FB12BA4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2851F0-F18A-A52F-692B-CAF7AD161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925FF0-C184-AAA0-FF14-709BE201D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F6CC-5FA8-43A0-9B69-0B8B21567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99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EE66A-E626-4184-FD96-E37779EF8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BB3338-6E31-4B8C-A970-A2E436651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57593A-D48D-3924-739D-1F8B2C1F80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FF619C-5095-8AC1-6562-D10D23AE7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29159-20A0-4090-B029-D391FB12BA4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0CCBDD-658A-EFEA-43F2-E8161E8CC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207EAA-E608-4988-4047-B9C7D7C3C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F6CC-5FA8-43A0-9B69-0B8B21567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777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3A127-EC82-647A-138A-B11077AD4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09018C-105D-FAF0-CBE8-6608BC2BBB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E64B6D-A05F-F3C9-D00D-0C57513C87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13D6D0-8043-FC4F-E102-A9D42BA18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29159-20A0-4090-B029-D391FB12BA4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1EC5EB-5227-61A8-46AE-B60AB32AE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3CB3FA-94EB-5403-0BAF-09C3C92CB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F6CC-5FA8-43A0-9B69-0B8B21567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808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B99605-48BC-DB65-A176-A9D95A09F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6B9021-7F4C-8E24-B71E-BEBA89B10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42A437-4255-010E-2773-1B4E196FEB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029159-20A0-4090-B029-D391FB12BA4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CF5101-F049-904A-42E0-840E913206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6872C-0982-32C2-CA00-FE4668661F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19F6CC-5FA8-43A0-9B69-0B8B21567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249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6E0D4-A03D-2DF8-E1AF-D7FF91F624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46056"/>
            <a:ext cx="9144000" cy="2387600"/>
          </a:xfrm>
        </p:spPr>
        <p:txBody>
          <a:bodyPr/>
          <a:lstStyle/>
          <a:p>
            <a:r>
              <a:rPr lang="en-US" b="1" cap="small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Borough of Montvale</a:t>
            </a:r>
            <a:br>
              <a:rPr lang="en-US" b="1" cap="small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b="1" cap="small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County of Bergen</a:t>
            </a:r>
            <a:br>
              <a:rPr lang="en-US" sz="4400" b="1" cap="small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="1" cap="small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C6E55F-A333-0CBA-662F-2A9168DC8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14414"/>
            <a:ext cx="9144000" cy="1655762"/>
          </a:xfrm>
        </p:spPr>
        <p:txBody>
          <a:bodyPr>
            <a:normAutofit fontScale="77500" lnSpcReduction="20000"/>
          </a:bodyPr>
          <a:lstStyle/>
          <a:p>
            <a:endParaRPr lang="en-US" sz="7200" b="1" cap="all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7200" b="1" cap="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 Budget Overview</a:t>
            </a:r>
          </a:p>
        </p:txBody>
      </p:sp>
      <p:pic>
        <p:nvPicPr>
          <p:cNvPr id="5" name="Picture 4" descr="A oval shaped sign with a house and tree&#10;&#10;Description automatically generated">
            <a:extLst>
              <a:ext uri="{FF2B5EF4-FFF2-40B4-BE49-F238E27FC236}">
                <a16:creationId xmlns:a16="http://schemas.microsoft.com/office/drawing/2014/main" id="{24151A55-77C7-EC23-7677-18412A1DF5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855" y="2229222"/>
            <a:ext cx="2832290" cy="28322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A115D21-CF9D-52AE-9E05-E92B80462B7F}"/>
              </a:ext>
            </a:extLst>
          </p:cNvPr>
          <p:cNvSpPr txBox="1"/>
          <p:nvPr/>
        </p:nvSpPr>
        <p:spPr>
          <a:xfrm>
            <a:off x="2396686" y="5650334"/>
            <a:ext cx="83055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Investing in Our Values. Building for Tomorrow.</a:t>
            </a:r>
          </a:p>
        </p:txBody>
      </p:sp>
    </p:spTree>
    <p:extLst>
      <p:ext uri="{BB962C8B-B14F-4D97-AF65-F5344CB8AC3E}">
        <p14:creationId xmlns:p14="http://schemas.microsoft.com/office/powerpoint/2010/main" val="688767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F9B3B-62D8-81C1-D1D9-A7391A60E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59709-E8D4-3438-18CB-28B8E459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54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Investment.</a:t>
            </a:r>
            <a:br>
              <a:rPr lang="en-US" sz="54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Responsible Financing.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ABE2D8-BB70-9EF0-F45F-BDC4D75587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AAA Bond Rating</a:t>
            </a:r>
          </a:p>
          <a:p>
            <a:pPr lvl="1"/>
            <a:r>
              <a:rPr lang="en-US" sz="19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S&amp;P reaffirmed Montvale’s AAA rating in 2025</a:t>
            </a:r>
          </a:p>
          <a:p>
            <a:pPr lvl="1"/>
            <a:r>
              <a:rPr lang="en-US" sz="19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Allows borrowing at the lowest available interest rates</a:t>
            </a:r>
          </a:p>
          <a:p>
            <a:pPr lvl="1"/>
            <a:r>
              <a:rPr lang="en-US" sz="19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Reflects strong financial management and stability</a:t>
            </a:r>
          </a:p>
          <a:p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Long-term Community Investments</a:t>
            </a:r>
          </a:p>
          <a:p>
            <a:pPr lvl="1"/>
            <a:r>
              <a:rPr lang="en-US" sz="19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$5M DePiero Farm preservation initiative</a:t>
            </a:r>
          </a:p>
          <a:p>
            <a:pPr lvl="1"/>
            <a:r>
              <a:rPr lang="en-US" sz="19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Road resurfacing and infrastructure improvements</a:t>
            </a:r>
          </a:p>
          <a:p>
            <a:pPr lvl="1"/>
            <a:r>
              <a:rPr lang="en-US" sz="19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Parks, recreation, and public safety investments</a:t>
            </a:r>
          </a:p>
          <a:p>
            <a:pPr lvl="1"/>
            <a:r>
              <a:rPr lang="en-US" sz="19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Protects against overdevelopment and preserves quality of life</a:t>
            </a:r>
          </a:p>
          <a:p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Responsible Debt Management</a:t>
            </a:r>
          </a:p>
          <a:p>
            <a:pPr lvl="1"/>
            <a:r>
              <a:rPr lang="en-US" sz="19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Financing aligned with long-life community assets</a:t>
            </a:r>
          </a:p>
          <a:p>
            <a:pPr lvl="1"/>
            <a:r>
              <a:rPr lang="en-US" sz="19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Costs spread fairly across future beneficiaries</a:t>
            </a:r>
          </a:p>
          <a:p>
            <a:pPr lvl="1"/>
            <a:r>
              <a:rPr lang="en-US" sz="19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Debt service increase of approximately $272,000 remains within sustainable limits</a:t>
            </a:r>
          </a:p>
        </p:txBody>
      </p:sp>
    </p:spTree>
    <p:extLst>
      <p:ext uri="{BB962C8B-B14F-4D97-AF65-F5344CB8AC3E}">
        <p14:creationId xmlns:p14="http://schemas.microsoft.com/office/powerpoint/2010/main" val="3304388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5AD6C-1D67-9663-37C2-B79FBAD7C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5400" b="1" cap="small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 a Better Montvale:</a:t>
            </a:r>
            <a:br>
              <a:rPr lang="en-US" b="1" cap="small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100" b="1" cap="small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INVESTMENTS WITHIN SUSTAINABLE LIMITS</a:t>
            </a:r>
            <a:endParaRPr lang="en-US" b="1" cap="small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9541978-2D39-9105-A1EF-7F5C80E0C7AA}"/>
              </a:ext>
            </a:extLst>
          </p:cNvPr>
          <p:cNvSpPr txBox="1">
            <a:spLocks/>
          </p:cNvSpPr>
          <p:nvPr/>
        </p:nvSpPr>
        <p:spPr>
          <a:xfrm>
            <a:off x="838200" y="529250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i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Montvale has strategically utilized debt to finance long-term community assets, infrastructure, and land preservation initiatives that will benefit residents for generations. Despite these investments, the Borough continues to maintain strong financial reserves and a AAA bond rating reaffirmed by S&amp;P in 2025.</a:t>
            </a:r>
            <a:endParaRPr lang="en-US" sz="2000" b="1" i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Chart, bar chart&#10;&#10;AI-generated content may be incorrect.">
            <a:extLst>
              <a:ext uri="{FF2B5EF4-FFF2-40B4-BE49-F238E27FC236}">
                <a16:creationId xmlns:a16="http://schemas.microsoft.com/office/drawing/2014/main" id="{E491511B-6C8A-DADF-FFEC-80DB8A0061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64"/>
          <a:stretch>
            <a:fillRect/>
          </a:stretch>
        </p:blipFill>
        <p:spPr>
          <a:xfrm>
            <a:off x="2396390" y="1647864"/>
            <a:ext cx="7399220" cy="364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209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72303-280A-F974-017E-86F366CE8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6621F-C7D7-7DAC-BCB8-F1865F38D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Capital Planning</a:t>
            </a:r>
            <a:endParaRPr lang="en-US" b="1" cap="small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EC18FF7-D37C-6DD3-4F96-21CAA3A1F904}"/>
              </a:ext>
            </a:extLst>
          </p:cNvPr>
          <p:cNvSpPr txBox="1">
            <a:spLocks/>
          </p:cNvSpPr>
          <p:nvPr/>
        </p:nvSpPr>
        <p:spPr>
          <a:xfrm>
            <a:off x="838200" y="1562673"/>
            <a:ext cx="10515600" cy="81476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Montvale strategically aligns future capital investments with retiring debt to maintain long-term financial stability.</a:t>
            </a:r>
          </a:p>
        </p:txBody>
      </p:sp>
      <p:pic>
        <p:nvPicPr>
          <p:cNvPr id="5" name="Picture 4" descr="Diagram&#10;&#10;AI-generated content may be incorrect.">
            <a:extLst>
              <a:ext uri="{FF2B5EF4-FFF2-40B4-BE49-F238E27FC236}">
                <a16:creationId xmlns:a16="http://schemas.microsoft.com/office/drawing/2014/main" id="{C1E93610-E084-FE44-1A7D-04A0490FB7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50" y="2712942"/>
            <a:ext cx="6442576" cy="3535235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D4815B-6B28-C8B1-F7A8-55321F7D9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8050" y="2377441"/>
            <a:ext cx="4486275" cy="4351338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Existing debt service obligations begin declining significantly in the early 2030s.</a:t>
            </a:r>
          </a:p>
          <a:p>
            <a:r>
              <a:rPr lang="en-US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Long-term financial flexibility improves as debt is retired.</a:t>
            </a:r>
          </a:p>
          <a:p>
            <a:r>
              <a:rPr lang="en-US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Supports stable and sustainable financial planning.</a:t>
            </a:r>
          </a:p>
          <a:p>
            <a:r>
              <a:rPr lang="en-US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Allows the Borough to responsibly evaluate future capital priorities over time.</a:t>
            </a:r>
          </a:p>
          <a:p>
            <a:r>
              <a:rPr lang="en-US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Maintains alignment with Montvale’s AAA bond rating and long-term fiscal strategy.</a:t>
            </a:r>
            <a:endParaRPr lang="en-US" sz="2400" b="1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265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554C4-8A79-F9D7-D732-D4A4140A0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DBD3E-9374-1298-64DB-A57780919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54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Shared Services Update</a:t>
            </a:r>
            <a:br>
              <a:rPr lang="en-US" sz="54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Managing Costs Through Regional Partnerships</a:t>
            </a:r>
            <a:endParaRPr lang="en-US" sz="5400" b="1" cap="small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E65681-E639-D617-3095-C3536EB0B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9289"/>
            <a:ext cx="10347960" cy="373170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DPW Shared Services Agreement</a:t>
            </a:r>
          </a:p>
          <a:p>
            <a:pPr lvl="1">
              <a:lnSpc>
                <a:spcPct val="100000"/>
              </a:lnSpc>
            </a:pP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Triennial review completed with River Vale</a:t>
            </a:r>
          </a:p>
          <a:p>
            <a:pPr lvl="1">
              <a:lnSpc>
                <a:spcPct val="100000"/>
              </a:lnSpc>
            </a:pP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Montvale’s share increased following an independent cost allocation study</a:t>
            </a:r>
          </a:p>
          <a:p>
            <a:pPr lvl="1">
              <a:lnSpc>
                <a:spcPct val="100000"/>
              </a:lnSpc>
            </a:pP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$220,000 adjustment on a $4 million DPW budget reflects updated service allocation</a:t>
            </a:r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Joint Municipal Court</a:t>
            </a:r>
          </a:p>
          <a:p>
            <a:pPr lvl="1">
              <a:lnSpc>
                <a:spcPct val="100000"/>
              </a:lnSpc>
            </a:pP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Revised funding formula provides a fairer allocation of shared court costs</a:t>
            </a:r>
          </a:p>
          <a:p>
            <a:pPr lvl="1">
              <a:lnSpc>
                <a:spcPct val="100000"/>
              </a:lnSpc>
            </a:pP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Estimated to save Montvale approximately $100,000 annually once fully phased in</a:t>
            </a:r>
          </a:p>
          <a:p>
            <a:pPr lvl="1">
              <a:lnSpc>
                <a:spcPct val="100000"/>
              </a:lnSpc>
            </a:pP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Judge Randazzo confirmed by Governor Murphy to continue serving the Joint Municipal Court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9AB677F-03A0-04EC-5499-125D98520254}"/>
              </a:ext>
            </a:extLst>
          </p:cNvPr>
          <p:cNvSpPr txBox="1">
            <a:spLocks/>
          </p:cNvSpPr>
          <p:nvPr/>
        </p:nvSpPr>
        <p:spPr>
          <a:xfrm>
            <a:off x="838200" y="5904516"/>
            <a:ext cx="10515600" cy="81476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Shared services remain an important tool for controlling costs, improving fairness, and maintaining essential services.</a:t>
            </a:r>
          </a:p>
        </p:txBody>
      </p:sp>
    </p:spTree>
    <p:extLst>
      <p:ext uri="{BB962C8B-B14F-4D97-AF65-F5344CB8AC3E}">
        <p14:creationId xmlns:p14="http://schemas.microsoft.com/office/powerpoint/2010/main" val="22786148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E3CEC-0DDC-7AB8-431F-3466E34B7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5CC55-DE90-DF40-447F-13C7B0B5B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Revenue Enhancements &amp; Cost Controls</a:t>
            </a:r>
            <a:br>
              <a:rPr lang="en-US" sz="54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Maximizing Every Dollar</a:t>
            </a:r>
            <a:endParaRPr lang="en-US" sz="5400" b="1" cap="small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9C2E6C-20C5-3C1E-C95C-E1E31D77D1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sz="36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Banking interest earnings increased</a:t>
            </a:r>
          </a:p>
          <a:p>
            <a:pPr>
              <a:lnSpc>
                <a:spcPct val="120000"/>
              </a:lnSpc>
            </a:pPr>
            <a:r>
              <a:rPr lang="en-US" sz="36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 Space Trust Fund offsets eligible capital costs</a:t>
            </a:r>
          </a:p>
          <a:p>
            <a:pPr>
              <a:lnSpc>
                <a:spcPct val="120000"/>
              </a:lnSpc>
            </a:pPr>
            <a:r>
              <a:rPr lang="en-US" sz="36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Joint Municipal Court revised funding formula estimated to save approximately </a:t>
            </a:r>
            <a:r>
              <a:rPr lang="en-US" sz="3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$100,000 annually</a:t>
            </a:r>
            <a:r>
              <a:rPr lang="en-US" sz="36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once fully phased in</a:t>
            </a:r>
          </a:p>
          <a:p>
            <a:pPr>
              <a:lnSpc>
                <a:spcPct val="120000"/>
              </a:lnSpc>
            </a:pPr>
            <a:r>
              <a:rPr lang="en-US" sz="36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Departmental operating expenses reduced through line-by-line review</a:t>
            </a:r>
          </a:p>
          <a:p>
            <a:pPr>
              <a:lnSpc>
                <a:spcPct val="120000"/>
              </a:lnSpc>
            </a:pPr>
            <a:r>
              <a:rPr lang="en-US" sz="36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Employee participation in HDHP helps mitigate health insurance increases</a:t>
            </a:r>
          </a:p>
          <a:p>
            <a:pPr>
              <a:lnSpc>
                <a:spcPct val="120000"/>
              </a:lnSpc>
            </a:pPr>
            <a:r>
              <a:rPr lang="en-US" sz="36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Continued AAA bond rating supports lower borrowing costs and long-term financial stability</a:t>
            </a:r>
          </a:p>
        </p:txBody>
      </p:sp>
    </p:spTree>
    <p:extLst>
      <p:ext uri="{BB962C8B-B14F-4D97-AF65-F5344CB8AC3E}">
        <p14:creationId xmlns:p14="http://schemas.microsoft.com/office/powerpoint/2010/main" val="39173142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A2CEDA-A2ED-B2B9-B264-00BB67FA0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0ED1F-BF82-2FDD-573F-A0E761A2B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420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54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 Space Trust Fund:</a:t>
            </a:r>
            <a:br>
              <a:rPr lang="en-US" sz="48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PROTECTING MONTVALE’S OPEN SPACE, </a:t>
            </a:r>
            <a:br>
              <a:rPr lang="en-US" sz="32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HISTORY &amp; QUALITY OF LIFE</a:t>
            </a:r>
            <a:endParaRPr lang="en-US" sz="4800" b="1" cap="small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7D273B-2E69-1C3E-832B-879701090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0825"/>
            <a:ext cx="5257800" cy="3767328"/>
          </a:xfrm>
        </p:spPr>
        <p:txBody>
          <a:bodyPr>
            <a:normAutofit fontScale="92500"/>
          </a:bodyPr>
          <a:lstStyle/>
          <a:p>
            <a:r>
              <a:rPr lang="en-US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Funded by the 1999 </a:t>
            </a:r>
            <a:r>
              <a:rPr lang="en-US" sz="3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voter-approved</a:t>
            </a:r>
            <a:r>
              <a:rPr lang="en-US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referendum</a:t>
            </a:r>
          </a:p>
          <a:p>
            <a:r>
              <a:rPr lang="en-US" sz="3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$2.6M invested </a:t>
            </a:r>
            <a:r>
              <a:rPr lang="en-US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date</a:t>
            </a:r>
          </a:p>
          <a:p>
            <a:r>
              <a:rPr lang="en-US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Generates approximately </a:t>
            </a:r>
            <a:r>
              <a:rPr lang="en-US" sz="3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$462K annually</a:t>
            </a:r>
            <a:r>
              <a:rPr lang="en-US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open space, recreation, and historic preservation initiatives</a:t>
            </a:r>
            <a:endParaRPr lang="en-US" sz="360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E1F3E7F-3E92-77AB-805B-7899297ECC41}"/>
              </a:ext>
            </a:extLst>
          </p:cNvPr>
          <p:cNvSpPr txBox="1">
            <a:spLocks/>
          </p:cNvSpPr>
          <p:nvPr/>
        </p:nvSpPr>
        <p:spPr>
          <a:xfrm>
            <a:off x="838200" y="5904516"/>
            <a:ext cx="10515600" cy="8147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Open Space Trust Fund continues to preserve Montvale’s character while supporting recreation, history, and quality-of-life improvements.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1C5F2C7-ED0B-43BF-B240-B4FD951BF5B8}"/>
              </a:ext>
            </a:extLst>
          </p:cNvPr>
          <p:cNvSpPr txBox="1">
            <a:spLocks/>
          </p:cNvSpPr>
          <p:nvPr/>
        </p:nvSpPr>
        <p:spPr>
          <a:xfrm>
            <a:off x="6096000" y="2020824"/>
            <a:ext cx="5257800" cy="376732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b="1" u="sng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2025–2026 Project Highlights</a:t>
            </a:r>
          </a:p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Historic Preservation: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Octagon House</a:t>
            </a:r>
          </a:p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Investment: </a:t>
            </a:r>
            <a:r>
              <a:rPr lang="en-US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Montvale Community Garden</a:t>
            </a:r>
          </a:p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Parks &amp; Recreation:      </a:t>
            </a:r>
            <a:r>
              <a:rPr lang="en-US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Huff Park Pavilion</a:t>
            </a:r>
            <a:endParaRPr lang="en-US" sz="360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0612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EA7B9-7FC4-80C4-FD03-61DC35B59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28B06-60C8-BD02-CC6A-0911D5A26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376" y="361170"/>
            <a:ext cx="11339247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Your Tax Dollar Goes:</a:t>
            </a:r>
            <a:br>
              <a:rPr lang="en-US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Every $100 of Your Taxes Is Spent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35862ED-3A1F-4103-93B8-9533964FABB3}"/>
              </a:ext>
            </a:extLst>
          </p:cNvPr>
          <p:cNvGrpSpPr/>
          <p:nvPr/>
        </p:nvGrpSpPr>
        <p:grpSpPr>
          <a:xfrm>
            <a:off x="553861" y="1865839"/>
            <a:ext cx="11084278" cy="4846517"/>
            <a:chOff x="287161" y="1940996"/>
            <a:chExt cx="11084278" cy="4846517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36493C98-EE3D-56CE-3ABC-B4150E0B936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564816" y="1940996"/>
              <a:ext cx="9062368" cy="3538443"/>
              <a:chOff x="838200" y="2131640"/>
              <a:chExt cx="9807707" cy="3829464"/>
            </a:xfrm>
          </p:grpSpPr>
          <p:pic>
            <p:nvPicPr>
              <p:cNvPr id="16" name="Picture 15" descr="A close up of a money bill&#10;&#10;Description automatically generated">
                <a:extLst>
                  <a:ext uri="{FF2B5EF4-FFF2-40B4-BE49-F238E27FC236}">
                    <a16:creationId xmlns:a16="http://schemas.microsoft.com/office/drawing/2014/main" id="{7501D5E5-ADF1-A431-2E1A-BC4407A48DC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" r="76251"/>
              <a:stretch/>
            </p:blipFill>
            <p:spPr>
              <a:xfrm>
                <a:off x="838200" y="2131640"/>
                <a:ext cx="2171754" cy="3829464"/>
              </a:xfrm>
              <a:prstGeom prst="rect">
                <a:avLst/>
              </a:prstGeom>
            </p:spPr>
          </p:pic>
          <p:pic>
            <p:nvPicPr>
              <p:cNvPr id="19" name="Picture 18" descr="A close up of a money bill&#10;&#10;Description automatically generated">
                <a:extLst>
                  <a:ext uri="{FF2B5EF4-FFF2-40B4-BE49-F238E27FC236}">
                    <a16:creationId xmlns:a16="http://schemas.microsoft.com/office/drawing/2014/main" id="{F4512708-D33F-A7B3-FBD3-9A34CB8C74F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829" r="75671"/>
              <a:stretch/>
            </p:blipFill>
            <p:spPr>
              <a:xfrm>
                <a:off x="3144373" y="2131640"/>
                <a:ext cx="45719" cy="3829464"/>
              </a:xfrm>
              <a:prstGeom prst="rect">
                <a:avLst/>
              </a:prstGeom>
            </p:spPr>
          </p:pic>
          <p:pic>
            <p:nvPicPr>
              <p:cNvPr id="20" name="Picture 19" descr="A close up of a money bill&#10;&#10;Description automatically generated">
                <a:extLst>
                  <a:ext uri="{FF2B5EF4-FFF2-40B4-BE49-F238E27FC236}">
                    <a16:creationId xmlns:a16="http://schemas.microsoft.com/office/drawing/2014/main" id="{564E7ECB-7F2E-5A63-2605-7482AA28CEA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8435"/>
              <a:stretch/>
            </p:blipFill>
            <p:spPr>
              <a:xfrm>
                <a:off x="9588360" y="2131640"/>
                <a:ext cx="1057547" cy="3829464"/>
              </a:xfrm>
              <a:prstGeom prst="rect">
                <a:avLst/>
              </a:prstGeom>
            </p:spPr>
          </p:pic>
          <p:pic>
            <p:nvPicPr>
              <p:cNvPr id="21" name="Picture 20" descr="A close up of a money bill&#10;&#10;Description automatically generated">
                <a:extLst>
                  <a:ext uri="{FF2B5EF4-FFF2-40B4-BE49-F238E27FC236}">
                    <a16:creationId xmlns:a16="http://schemas.microsoft.com/office/drawing/2014/main" id="{EF19A624-F09D-25B4-E4A9-F24CDEEABCA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307" r="74136"/>
              <a:stretch/>
            </p:blipFill>
            <p:spPr>
              <a:xfrm>
                <a:off x="3324511" y="2131640"/>
                <a:ext cx="142311" cy="3829464"/>
              </a:xfrm>
              <a:prstGeom prst="rect">
                <a:avLst/>
              </a:prstGeom>
            </p:spPr>
          </p:pic>
          <p:pic>
            <p:nvPicPr>
              <p:cNvPr id="22" name="Picture 21" descr="A close up of a money bill&#10;&#10;Description automatically generated">
                <a:extLst>
                  <a:ext uri="{FF2B5EF4-FFF2-40B4-BE49-F238E27FC236}">
                    <a16:creationId xmlns:a16="http://schemas.microsoft.com/office/drawing/2014/main" id="{0551D9F3-B5E6-D16C-682D-88F44821268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933" r="39056"/>
              <a:stretch/>
            </p:blipFill>
            <p:spPr>
              <a:xfrm>
                <a:off x="3601241" y="2131640"/>
                <a:ext cx="3201330" cy="3829464"/>
              </a:xfrm>
              <a:prstGeom prst="rect">
                <a:avLst/>
              </a:prstGeom>
            </p:spPr>
          </p:pic>
          <p:pic>
            <p:nvPicPr>
              <p:cNvPr id="23" name="Picture 22" descr="A close up of a money bill&#10;&#10;Description automatically generated">
                <a:extLst>
                  <a:ext uri="{FF2B5EF4-FFF2-40B4-BE49-F238E27FC236}">
                    <a16:creationId xmlns:a16="http://schemas.microsoft.com/office/drawing/2014/main" id="{E80BB156-FE2E-F27B-F0C1-2D9D0357783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0948" r="11526"/>
              <a:stretch/>
            </p:blipFill>
            <p:spPr>
              <a:xfrm>
                <a:off x="6936990" y="2131640"/>
                <a:ext cx="2516951" cy="3829464"/>
              </a:xfrm>
              <a:prstGeom prst="rect">
                <a:avLst/>
              </a:prstGeom>
            </p:spPr>
          </p:pic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2D90640-EC26-3A72-FFFF-0C4DEE715BDA}"/>
                </a:ext>
              </a:extLst>
            </p:cNvPr>
            <p:cNvSpPr txBox="1"/>
            <p:nvPr/>
          </p:nvSpPr>
          <p:spPr>
            <a:xfrm>
              <a:off x="287161" y="5587184"/>
              <a:ext cx="1277655" cy="646331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Municipal</a:t>
              </a:r>
            </a:p>
            <a:p>
              <a:pPr algn="ctr"/>
              <a:r>
                <a:rPr lang="en-US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$24.43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9CB173A-6FC0-BFE0-BA6D-E481BE720212}"/>
                </a:ext>
              </a:extLst>
            </p:cNvPr>
            <p:cNvSpPr txBox="1"/>
            <p:nvPr/>
          </p:nvSpPr>
          <p:spPr>
            <a:xfrm>
              <a:off x="2011376" y="5587184"/>
              <a:ext cx="1277656" cy="1200329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Municipal Open Space</a:t>
              </a:r>
            </a:p>
            <a:p>
              <a:pPr algn="ctr"/>
              <a:r>
                <a:rPr lang="en-US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$0.74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5F2DA3D-3521-030E-C72E-03C517494371}"/>
                </a:ext>
              </a:extLst>
            </p:cNvPr>
            <p:cNvSpPr txBox="1"/>
            <p:nvPr/>
          </p:nvSpPr>
          <p:spPr>
            <a:xfrm>
              <a:off x="3961833" y="5846544"/>
              <a:ext cx="1393333" cy="646331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Library</a:t>
              </a:r>
            </a:p>
            <a:p>
              <a:pPr algn="ctr"/>
              <a:r>
                <a:rPr lang="en-US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$1.70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D5429B4-39F1-23E3-6A63-31A1FDF11115}"/>
                </a:ext>
              </a:extLst>
            </p:cNvPr>
            <p:cNvSpPr txBox="1"/>
            <p:nvPr/>
          </p:nvSpPr>
          <p:spPr>
            <a:xfrm>
              <a:off x="5681137" y="5725684"/>
              <a:ext cx="1393333" cy="92333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Local Schools</a:t>
              </a:r>
            </a:p>
            <a:p>
              <a:pPr algn="ctr"/>
              <a:r>
                <a:rPr lang="en-US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$35.28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805D800-479B-6EA9-D671-BF67149FBD75}"/>
                </a:ext>
              </a:extLst>
            </p:cNvPr>
            <p:cNvSpPr txBox="1"/>
            <p:nvPr/>
          </p:nvSpPr>
          <p:spPr>
            <a:xfrm>
              <a:off x="7805037" y="5724731"/>
              <a:ext cx="1874000" cy="92333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Regional School</a:t>
              </a:r>
            </a:p>
            <a:p>
              <a:pPr algn="ctr"/>
              <a:r>
                <a:rPr lang="en-US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$26.76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B57FBEF-55D9-C1E2-D0DD-388498E2E37A}"/>
                </a:ext>
              </a:extLst>
            </p:cNvPr>
            <p:cNvSpPr txBox="1"/>
            <p:nvPr/>
          </p:nvSpPr>
          <p:spPr>
            <a:xfrm>
              <a:off x="10351095" y="5724731"/>
              <a:ext cx="1020344" cy="646331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County</a:t>
              </a:r>
            </a:p>
            <a:p>
              <a:pPr algn="ctr"/>
              <a:r>
                <a:rPr lang="en-US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$10.72</a:t>
              </a: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015E4040-A7AE-E036-54E3-F66BB97C2C03}"/>
                </a:ext>
              </a:extLst>
            </p:cNvPr>
            <p:cNvCxnSpPr>
              <a:stCxn id="25" idx="0"/>
            </p:cNvCxnSpPr>
            <p:nvPr/>
          </p:nvCxnSpPr>
          <p:spPr>
            <a:xfrm flipV="1">
              <a:off x="925989" y="5340939"/>
              <a:ext cx="638827" cy="24624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FB63F780-3358-A27E-5AC9-8B196543908F}"/>
                </a:ext>
              </a:extLst>
            </p:cNvPr>
            <p:cNvCxnSpPr>
              <a:stCxn id="26" idx="3"/>
              <a:endCxn id="19" idx="2"/>
            </p:cNvCxnSpPr>
            <p:nvPr/>
          </p:nvCxnSpPr>
          <p:spPr>
            <a:xfrm flipV="1">
              <a:off x="3289032" y="5479439"/>
              <a:ext cx="427822" cy="70791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ABB17572-0D58-D93B-B2A4-49009DBF2CD3}"/>
                </a:ext>
              </a:extLst>
            </p:cNvPr>
            <p:cNvCxnSpPr>
              <a:stCxn id="27" idx="0"/>
              <a:endCxn id="21" idx="2"/>
            </p:cNvCxnSpPr>
            <p:nvPr/>
          </p:nvCxnSpPr>
          <p:spPr>
            <a:xfrm flipH="1" flipV="1">
              <a:off x="3927927" y="5479439"/>
              <a:ext cx="730573" cy="36710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367A8AEC-3223-8BAA-D88A-A8A3A16CAD4C}"/>
                </a:ext>
              </a:extLst>
            </p:cNvPr>
            <p:cNvCxnSpPr>
              <a:stCxn id="28" idx="0"/>
              <a:endCxn id="22" idx="2"/>
            </p:cNvCxnSpPr>
            <p:nvPr/>
          </p:nvCxnSpPr>
          <p:spPr>
            <a:xfrm flipH="1" flipV="1">
              <a:off x="5596901" y="5479439"/>
              <a:ext cx="780903" cy="24624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3D76E2DA-A880-0A2E-6EF4-B7786F6586B2}"/>
                </a:ext>
              </a:extLst>
            </p:cNvPr>
            <p:cNvCxnSpPr>
              <a:stCxn id="30" idx="0"/>
              <a:endCxn id="23" idx="2"/>
            </p:cNvCxnSpPr>
            <p:nvPr/>
          </p:nvCxnSpPr>
          <p:spPr>
            <a:xfrm flipH="1" flipV="1">
              <a:off x="8362965" y="5479439"/>
              <a:ext cx="379072" cy="24529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1848D395-4613-D765-CC47-C41A352DE273}"/>
                </a:ext>
              </a:extLst>
            </p:cNvPr>
            <p:cNvCxnSpPr>
              <a:stCxn id="31" idx="0"/>
              <a:endCxn id="20" idx="2"/>
            </p:cNvCxnSpPr>
            <p:nvPr/>
          </p:nvCxnSpPr>
          <p:spPr>
            <a:xfrm flipH="1" flipV="1">
              <a:off x="10138595" y="5479439"/>
              <a:ext cx="722672" cy="24529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54764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2E998-0813-D37B-54B2-5A67AAE70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F4107-136B-4AE7-BBA3-FC7AA3072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54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Capital Project Highlights:</a:t>
            </a:r>
            <a:br>
              <a:rPr lang="en-US" sz="54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9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Investments That Build Community</a:t>
            </a:r>
            <a:endParaRPr lang="en-US" sz="5400" b="1" cap="small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0940C-E44D-89C5-C8AA-00EFACD28C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Safety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Firehouse construction to support emergency response for decades to come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Continued investment in fire safety equipment, radios, SCBA, and PPE</a:t>
            </a:r>
          </a:p>
          <a:p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Parks &amp; Recreation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Huff Park upgrades, playgrounds, turf infields, pickleball, and bocce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Upcoming Huff Park Pavilion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Montvale Community Garden</a:t>
            </a:r>
          </a:p>
          <a:p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Library &amp; Public Facilities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Reading garden, new carpeting, HVAC upgrades, and LED lighting retrofits</a:t>
            </a:r>
          </a:p>
          <a:p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DPW &amp; Infrastructure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equipment, vehicles, road resurfacing, and parking lot improvements</a:t>
            </a:r>
          </a:p>
          <a:p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 Space &amp; Historic Preservation</a:t>
            </a:r>
          </a:p>
          <a:p>
            <a:pPr lvl="1"/>
            <a:r>
              <a:rPr lang="en-US" sz="21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Continued investment in DePiero Farm and Octagon House restoration</a:t>
            </a:r>
          </a:p>
          <a:p>
            <a:pPr lvl="1"/>
            <a:r>
              <a:rPr lang="en-US" sz="21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Supports preservation, controlled development, and quality of life</a:t>
            </a:r>
          </a:p>
        </p:txBody>
      </p:sp>
    </p:spTree>
    <p:extLst>
      <p:ext uri="{BB962C8B-B14F-4D97-AF65-F5344CB8AC3E}">
        <p14:creationId xmlns:p14="http://schemas.microsoft.com/office/powerpoint/2010/main" val="33761032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ED9C4-D81E-44E1-16A1-74381D7C5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53CF5-FE1D-2BF3-87D5-518BD0930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Summary:</a:t>
            </a:r>
            <a:br>
              <a:rPr lang="en-US" sz="54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1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RESPONSIBLE TODAY. PREPARED FOR TOMORROW</a:t>
            </a:r>
            <a:endParaRPr lang="en-US" sz="5400" b="1" cap="small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5A162-FFE6-1691-E971-7ED33385D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Average municipal tax impact: </a:t>
            </a:r>
            <a:r>
              <a:rPr lang="en-US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$248.90 per year</a:t>
            </a:r>
          </a:p>
          <a:p>
            <a:r>
              <a:rPr lang="en-US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Equivalent to approximately </a:t>
            </a:r>
            <a:r>
              <a:rPr lang="en-US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$20.74 per month </a:t>
            </a:r>
            <a:r>
              <a:rPr lang="en-US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the average home</a:t>
            </a:r>
          </a:p>
          <a:p>
            <a:r>
              <a:rPr lang="en-US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Maintains essential services while investing in infrastructure, public safety, parks, and open space</a:t>
            </a:r>
          </a:p>
          <a:p>
            <a:r>
              <a:rPr lang="en-US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Preserves healthy surplus and supports Montvale’s </a:t>
            </a:r>
            <a:r>
              <a:rPr lang="en-US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AAA-bond rating</a:t>
            </a:r>
          </a:p>
          <a:p>
            <a:r>
              <a:rPr lang="en-US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Reflects long-term planning and resident priorities from the 2024 survey</a:t>
            </a:r>
          </a:p>
        </p:txBody>
      </p:sp>
    </p:spTree>
    <p:extLst>
      <p:ext uri="{BB962C8B-B14F-4D97-AF65-F5344CB8AC3E}">
        <p14:creationId xmlns:p14="http://schemas.microsoft.com/office/powerpoint/2010/main" val="2930877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E1CFA-1275-4FB4-E4D0-7A5312D88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31CFC-FE9D-D05B-1E17-29446235D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54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Financially Strong. </a:t>
            </a:r>
            <a:br>
              <a:rPr lang="en-US" sz="54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Focused.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EB53CB-E92C-B952-A937-72A3B8DDA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Montvale’s 2026 budget reflects responsible fiscal management and long-term investment in the community.</a:t>
            </a:r>
          </a:p>
          <a:p>
            <a:pPr lvl="1"/>
            <a:r>
              <a:rPr lang="en-US" sz="28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AAA Bond Rating Maintained</a:t>
            </a:r>
          </a:p>
          <a:p>
            <a:pPr lvl="1"/>
            <a:r>
              <a:rPr lang="en-US" sz="28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Healthy Surplus Preserved</a:t>
            </a:r>
          </a:p>
          <a:p>
            <a:pPr lvl="1"/>
            <a:r>
              <a:rPr lang="en-US" sz="28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Average Tax Increases Remain Below Inflation</a:t>
            </a:r>
          </a:p>
          <a:p>
            <a:pPr lvl="1"/>
            <a:r>
              <a:rPr lang="en-US" sz="28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Departmental Operating Costs Reduced</a:t>
            </a:r>
          </a:p>
          <a:p>
            <a:pPr lvl="1"/>
            <a:r>
              <a:rPr lang="en-US" sz="28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 Investments in Open Space, Infrastructure, and Public Assets</a:t>
            </a:r>
            <a:endParaRPr lang="en-US" sz="3200" b="1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7F62A76-35C6-4953-DB6B-19CD40F6D3B7}"/>
              </a:ext>
            </a:extLst>
          </p:cNvPr>
          <p:cNvSpPr txBox="1">
            <a:spLocks/>
          </p:cNvSpPr>
          <p:nvPr/>
        </p:nvSpPr>
        <p:spPr>
          <a:xfrm>
            <a:off x="838200" y="6057233"/>
            <a:ext cx="10515600" cy="4356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Financially strong. Operationally disciplined. Focused on the future.</a:t>
            </a:r>
          </a:p>
        </p:txBody>
      </p:sp>
    </p:spTree>
    <p:extLst>
      <p:ext uri="{BB962C8B-B14F-4D97-AF65-F5344CB8AC3E}">
        <p14:creationId xmlns:p14="http://schemas.microsoft.com/office/powerpoint/2010/main" val="3278713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8ECEE-23B0-F16E-8406-4E11FE3A9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Finance Committee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7A7762-627F-6892-6FB5-E6C2A81E3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Mayor Mike Ghassali</a:t>
            </a:r>
          </a:p>
          <a:p>
            <a:pPr marL="0" indent="0" algn="ctr">
              <a:buNone/>
            </a:pPr>
            <a:endParaRPr lang="en-US" sz="2000" b="1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3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Councilman Timothy E. Lane</a:t>
            </a:r>
          </a:p>
          <a:p>
            <a:pPr marL="0" indent="0" algn="ctr">
              <a:buNone/>
            </a:pPr>
            <a:r>
              <a:rPr lang="en-US" sz="3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Councilman Chris Roche</a:t>
            </a:r>
          </a:p>
          <a:p>
            <a:pPr marL="0" indent="0" algn="ctr">
              <a:buNone/>
            </a:pPr>
            <a:endParaRPr lang="en-US" sz="2000" b="1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3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Borough Administrator Joseph Voytus</a:t>
            </a:r>
          </a:p>
          <a:p>
            <a:pPr marL="0" indent="0" algn="ctr">
              <a:buNone/>
            </a:pPr>
            <a:r>
              <a:rPr lang="en-US" sz="3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Chief Financial Officer Matthew Cavallo</a:t>
            </a:r>
          </a:p>
        </p:txBody>
      </p:sp>
    </p:spTree>
    <p:extLst>
      <p:ext uri="{BB962C8B-B14F-4D97-AF65-F5344CB8AC3E}">
        <p14:creationId xmlns:p14="http://schemas.microsoft.com/office/powerpoint/2010/main" val="74492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B5F80-2C86-3DE6-CC58-D30B1B9A8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B0A13-1732-E33E-5A65-E78B71EA7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54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15+ Years of Fiscal Responsibility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0F087-2305-0C95-5872-F864B84726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 years with </a:t>
            </a:r>
            <a:r>
              <a:rPr lang="en-US" sz="3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tax increase</a:t>
            </a:r>
          </a:p>
          <a:p>
            <a:r>
              <a:rPr lang="en-US" sz="36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Montvale has consistently kept tax increases </a:t>
            </a:r>
            <a:r>
              <a:rPr lang="en-US" sz="3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below the rate of inflation</a:t>
            </a:r>
            <a:r>
              <a:rPr lang="en-US" sz="36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Efficient operations and </a:t>
            </a:r>
            <a:r>
              <a:rPr lang="en-US" sz="3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cost-saving strategies</a:t>
            </a:r>
          </a:p>
          <a:p>
            <a:r>
              <a:rPr lang="en-US" sz="36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Conservative approach has kept the Borough </a:t>
            </a:r>
            <a:r>
              <a:rPr lang="en-US" sz="3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financially strong</a:t>
            </a:r>
          </a:p>
        </p:txBody>
      </p:sp>
    </p:spTree>
    <p:extLst>
      <p:ext uri="{BB962C8B-B14F-4D97-AF65-F5344CB8AC3E}">
        <p14:creationId xmlns:p14="http://schemas.microsoft.com/office/powerpoint/2010/main" val="4251761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5AA8D-5C2C-E0BD-AF9F-972C7315C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8CF12-A3FA-02B8-DCE5-54A8BE76F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53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Montvale Continues To Hold The Line </a:t>
            </a:r>
            <a:r>
              <a:rPr lang="en-US" sz="5300" b="1" cap="small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Taxes</a:t>
            </a:r>
            <a:endParaRPr lang="en-US" sz="4300" b="1" cap="small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63E1A56-0783-2D63-7CA5-53E547BEDB2D}"/>
              </a:ext>
            </a:extLst>
          </p:cNvPr>
          <p:cNvSpPr txBox="1">
            <a:spLocks/>
          </p:cNvSpPr>
          <p:nvPr/>
        </p:nvSpPr>
        <p:spPr>
          <a:xfrm>
            <a:off x="1011935" y="6111048"/>
            <a:ext cx="10515600" cy="430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Montvale’s average municipal tax increase has remained BELOW inflation.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EA00428-B6FF-630A-C156-CBCB69C03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3" b="5995"/>
          <a:stretch>
            <a:fillRect/>
          </a:stretch>
        </p:blipFill>
        <p:spPr>
          <a:xfrm>
            <a:off x="2428453" y="1681519"/>
            <a:ext cx="7335092" cy="3804764"/>
          </a:xfrm>
          <a:prstGeom prst="rect">
            <a:avLst/>
          </a:prstGeom>
        </p:spPr>
      </p:pic>
      <p:pic>
        <p:nvPicPr>
          <p:cNvPr id="4" name="Picture 3" descr="Graphical user interface&#10;&#10;AI-generated content may be incorrect.">
            <a:extLst>
              <a:ext uri="{FF2B5EF4-FFF2-40B4-BE49-F238E27FC236}">
                <a16:creationId xmlns:a16="http://schemas.microsoft.com/office/drawing/2014/main" id="{EE94B0E9-9F16-99EB-C3AB-59447972D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40" b="27668"/>
          <a:stretch>
            <a:fillRect/>
          </a:stretch>
        </p:blipFill>
        <p:spPr>
          <a:xfrm>
            <a:off x="3143999" y="5486283"/>
            <a:ext cx="6251472" cy="62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86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07819-9904-F8CA-E143-B5D33918C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6E8C4-2BA9-92F6-0540-EE8C472EC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54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Montvale Home Values Continue To Grow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08B79-DFEF-E75C-2C97-52504B93B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71" y="1825625"/>
            <a:ext cx="6025905" cy="412631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u="sng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Average Equalized Home Value </a:t>
            </a:r>
          </a:p>
          <a:p>
            <a:pPr marL="0" indent="0">
              <a:buNone/>
            </a:pPr>
            <a:r>
              <a:rPr lang="en-US" sz="36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$761,316</a:t>
            </a:r>
          </a:p>
          <a:p>
            <a:pPr marL="0" indent="0">
              <a:buNone/>
            </a:pPr>
            <a:r>
              <a:rPr lang="en-US" b="1" u="sng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 Since 2020</a:t>
            </a:r>
          </a:p>
          <a:p>
            <a:pPr marL="0" indent="0">
              <a:buNone/>
            </a:pPr>
            <a:r>
              <a:rPr lang="en-US" sz="36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+$150,600</a:t>
            </a:r>
          </a:p>
          <a:p>
            <a:pPr marL="0" indent="0">
              <a:buNone/>
            </a:pPr>
            <a:r>
              <a:rPr lang="en-US" b="1" u="sng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Growth Since 2020</a:t>
            </a:r>
          </a:p>
          <a:p>
            <a:pPr marL="0" indent="0">
              <a:buNone/>
            </a:pPr>
            <a:r>
              <a:rPr lang="en-US" sz="36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24.7%</a:t>
            </a:r>
            <a:endParaRPr lang="en-US" sz="3600" b="1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u="sng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Growth in Households</a:t>
            </a:r>
          </a:p>
          <a:p>
            <a:pPr marL="0" indent="0">
              <a:buNone/>
            </a:pPr>
            <a:r>
              <a:rPr lang="en-US" sz="36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+174 homes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4C346B5-F443-FF49-FF52-F8399BC089C2}"/>
              </a:ext>
            </a:extLst>
          </p:cNvPr>
          <p:cNvSpPr txBox="1">
            <a:spLocks/>
          </p:cNvSpPr>
          <p:nvPr/>
        </p:nvSpPr>
        <p:spPr>
          <a:xfrm>
            <a:off x="838200" y="5951935"/>
            <a:ext cx="10515600" cy="7343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Montvale continues to balance responsible fiscal management with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long-term investment in community assets and quality of life.</a:t>
            </a:r>
          </a:p>
        </p:txBody>
      </p:sp>
      <p:pic>
        <p:nvPicPr>
          <p:cNvPr id="9" name="Picture 8" descr="Chart, line chart&#10;&#10;AI-generated content may be incorrect.">
            <a:extLst>
              <a:ext uri="{FF2B5EF4-FFF2-40B4-BE49-F238E27FC236}">
                <a16:creationId xmlns:a16="http://schemas.microsoft.com/office/drawing/2014/main" id="{EA35CB00-DBC2-5CA3-88EF-D8527515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48" b="4890"/>
          <a:stretch>
            <a:fillRect/>
          </a:stretch>
        </p:blipFill>
        <p:spPr>
          <a:xfrm>
            <a:off x="6437376" y="1866056"/>
            <a:ext cx="4913376" cy="3950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560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F3AC0-AC5D-CB26-AFF4-16AEBE153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D87ED-ECC9-C908-587C-2660C72D1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54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 Cost Pressures </a:t>
            </a:r>
            <a:br>
              <a:rPr lang="en-US" sz="54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Driving the 2026 Budget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F78A72-CFEF-3D05-384D-E694DB3B8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880" y="3261835"/>
            <a:ext cx="5059680" cy="26271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u="sng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Employee Health Insurance</a:t>
            </a:r>
            <a:b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+33%</a:t>
            </a:r>
          </a:p>
          <a:p>
            <a:pPr marL="0" indent="0" algn="ctr">
              <a:buNone/>
            </a:pPr>
            <a:r>
              <a:rPr lang="en-US" b="1" u="sng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Debt Service*</a:t>
            </a:r>
            <a:b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+23%</a:t>
            </a:r>
            <a:endParaRPr lang="en-US" b="1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2400" i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Primarily related to the DePiero Farm purchase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5D1B035-B80A-03B0-1D9E-D361AA9AFB2B}"/>
              </a:ext>
            </a:extLst>
          </p:cNvPr>
          <p:cNvSpPr txBox="1">
            <a:spLocks/>
          </p:cNvSpPr>
          <p:nvPr/>
        </p:nvSpPr>
        <p:spPr>
          <a:xfrm>
            <a:off x="838200" y="1825466"/>
            <a:ext cx="10515600" cy="7343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Many of the Borough’s largest increases are contractual, insurance-related,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utility-based, or tied to long-term capital decisions.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59F085E-C6AB-768A-D7BA-427D3DF3256D}"/>
              </a:ext>
            </a:extLst>
          </p:cNvPr>
          <p:cNvSpPr txBox="1">
            <a:spLocks/>
          </p:cNvSpPr>
          <p:nvPr/>
        </p:nvSpPr>
        <p:spPr>
          <a:xfrm>
            <a:off x="6096000" y="2831782"/>
            <a:ext cx="5059680" cy="32215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D4FDF7F-6C87-B83C-80A7-BD4C89F6F7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1670364"/>
              </p:ext>
            </p:extLst>
          </p:nvPr>
        </p:nvGraphicFramePr>
        <p:xfrm>
          <a:off x="6202679" y="2792348"/>
          <a:ext cx="5151121" cy="3566160"/>
        </p:xfrm>
        <a:graphic>
          <a:graphicData uri="http://schemas.openxmlformats.org/drawingml/2006/table">
            <a:tbl>
              <a:tblPr/>
              <a:tblGrid>
                <a:gridCol w="3678936">
                  <a:extLst>
                    <a:ext uri="{9D8B030D-6E8A-4147-A177-3AD203B41FA5}">
                      <a16:colId xmlns:a16="http://schemas.microsoft.com/office/drawing/2014/main" val="1101303578"/>
                    </a:ext>
                  </a:extLst>
                </a:gridCol>
                <a:gridCol w="1472185">
                  <a:extLst>
                    <a:ext uri="{9D8B030D-6E8A-4147-A177-3AD203B41FA5}">
                      <a16:colId xmlns:a16="http://schemas.microsoft.com/office/drawing/2014/main" val="9750492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 u="sng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Cost Driver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 u="sng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Increase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02174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Sewage Disposal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+13%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54503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Fire Hydrant Service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47765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General Liability Insurance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+9%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53672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State Pension Obligations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+8%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7924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Utilities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+7%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91688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Police Contractual Increases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+7%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93458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Workers Compensation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9320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Police Dispatch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02479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2927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6543F-D3C1-E200-2463-F4F568475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53BBF-F86F-240A-26CE-4823EBACD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54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Controlling What </a:t>
            </a:r>
            <a:br>
              <a:rPr lang="en-US" sz="54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Can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370C93-B23B-8872-ABA5-BD69410CFB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592" y="1818512"/>
            <a:ext cx="5059680" cy="262718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b="1" u="sng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Departmental Operating Costs</a:t>
            </a:r>
          </a:p>
          <a:p>
            <a:pPr marL="0" indent="0" algn="ctr">
              <a:buNone/>
            </a:pPr>
            <a:endParaRPr lang="en-US" sz="1200" b="1" u="sng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5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 0.5%</a:t>
            </a:r>
          </a:p>
          <a:p>
            <a:pPr marL="0" indent="0" algn="ctr">
              <a:buNone/>
            </a:pPr>
            <a:endParaRPr lang="en-US" sz="1100" b="1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2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Departments reviewed operational spending line-by-line to identify reductions and efficiencies.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A7E6E6-D0B0-29E2-36C2-F33F7E98291A}"/>
              </a:ext>
            </a:extLst>
          </p:cNvPr>
          <p:cNvSpPr txBox="1">
            <a:spLocks/>
          </p:cNvSpPr>
          <p:nvPr/>
        </p:nvSpPr>
        <p:spPr>
          <a:xfrm>
            <a:off x="838200" y="5883687"/>
            <a:ext cx="10515600" cy="7343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Despite significant external cost pressures, the Borough reduced departmental operating expenses while limiting overall salary growth.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273FBE-EA82-F291-7F39-C4307F7D1CB8}"/>
              </a:ext>
            </a:extLst>
          </p:cNvPr>
          <p:cNvSpPr txBox="1">
            <a:spLocks/>
          </p:cNvSpPr>
          <p:nvPr/>
        </p:nvSpPr>
        <p:spPr>
          <a:xfrm>
            <a:off x="6096000" y="2831782"/>
            <a:ext cx="5059680" cy="32215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A29F696-B668-D198-BF64-9B52D03D9B15}"/>
              </a:ext>
            </a:extLst>
          </p:cNvPr>
          <p:cNvSpPr txBox="1">
            <a:spLocks/>
          </p:cNvSpPr>
          <p:nvPr/>
        </p:nvSpPr>
        <p:spPr>
          <a:xfrm>
            <a:off x="6195060" y="1855088"/>
            <a:ext cx="5451348" cy="376828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700" b="1" u="sng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Salary &amp; Wage Management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b="1" u="sng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b="1" u="sng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Police Dept</a:t>
            </a:r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b="1" u="sng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Non-Police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1300" b="1" u="sng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77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↑ 7.4%	↓ 0.9%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1100" b="1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9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Existing police contractual obligations significantly impacted salary costs, while non-police salary expenses decreased through staffing adjustments, vacancies, and conservative management practices.</a:t>
            </a:r>
          </a:p>
        </p:txBody>
      </p:sp>
    </p:spTree>
    <p:extLst>
      <p:ext uri="{BB962C8B-B14F-4D97-AF65-F5344CB8AC3E}">
        <p14:creationId xmlns:p14="http://schemas.microsoft.com/office/powerpoint/2010/main" val="2975584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6FD4F-DE5E-DA70-04EE-E7139911F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41084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4800" b="1" i="0" cap="small" dirty="0">
                <a:solidFill>
                  <a:schemeClr val="accent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BUILDING A STRONGER </a:t>
            </a:r>
            <a:br>
              <a:rPr lang="en-US" sz="4800" b="1" i="0" cap="small" dirty="0">
                <a:solidFill>
                  <a:schemeClr val="accent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i="0" cap="small" dirty="0">
                <a:solidFill>
                  <a:schemeClr val="accent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FINANCIAL FOUNDATION</a:t>
            </a:r>
            <a:endParaRPr lang="en-US" sz="4000" b="1" cap="small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9265766-8143-0821-EAED-64760EC779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9792764"/>
              </p:ext>
            </p:extLst>
          </p:nvPr>
        </p:nvGraphicFramePr>
        <p:xfrm>
          <a:off x="1476543" y="2536548"/>
          <a:ext cx="9238909" cy="30816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1236">
                  <a:extLst>
                    <a:ext uri="{9D8B030D-6E8A-4147-A177-3AD203B41FA5}">
                      <a16:colId xmlns:a16="http://schemas.microsoft.com/office/drawing/2014/main" val="4236147675"/>
                    </a:ext>
                  </a:extLst>
                </a:gridCol>
                <a:gridCol w="1040699">
                  <a:extLst>
                    <a:ext uri="{9D8B030D-6E8A-4147-A177-3AD203B41FA5}">
                      <a16:colId xmlns:a16="http://schemas.microsoft.com/office/drawing/2014/main" val="1322103920"/>
                    </a:ext>
                  </a:extLst>
                </a:gridCol>
                <a:gridCol w="1073220">
                  <a:extLst>
                    <a:ext uri="{9D8B030D-6E8A-4147-A177-3AD203B41FA5}">
                      <a16:colId xmlns:a16="http://schemas.microsoft.com/office/drawing/2014/main" val="48579299"/>
                    </a:ext>
                  </a:extLst>
                </a:gridCol>
                <a:gridCol w="1084062">
                  <a:extLst>
                    <a:ext uri="{9D8B030D-6E8A-4147-A177-3AD203B41FA5}">
                      <a16:colId xmlns:a16="http://schemas.microsoft.com/office/drawing/2014/main" val="505353830"/>
                    </a:ext>
                  </a:extLst>
                </a:gridCol>
                <a:gridCol w="1127423">
                  <a:extLst>
                    <a:ext uri="{9D8B030D-6E8A-4147-A177-3AD203B41FA5}">
                      <a16:colId xmlns:a16="http://schemas.microsoft.com/office/drawing/2014/main" val="3213496638"/>
                    </a:ext>
                  </a:extLst>
                </a:gridCol>
                <a:gridCol w="1127423">
                  <a:extLst>
                    <a:ext uri="{9D8B030D-6E8A-4147-A177-3AD203B41FA5}">
                      <a16:colId xmlns:a16="http://schemas.microsoft.com/office/drawing/2014/main" val="920713393"/>
                    </a:ext>
                  </a:extLst>
                </a:gridCol>
                <a:gridCol w="1127423">
                  <a:extLst>
                    <a:ext uri="{9D8B030D-6E8A-4147-A177-3AD203B41FA5}">
                      <a16:colId xmlns:a16="http://schemas.microsoft.com/office/drawing/2014/main" val="2345220627"/>
                    </a:ext>
                  </a:extLst>
                </a:gridCol>
                <a:gridCol w="1127423">
                  <a:extLst>
                    <a:ext uri="{9D8B030D-6E8A-4147-A177-3AD203B41FA5}">
                      <a16:colId xmlns:a16="http://schemas.microsoft.com/office/drawing/2014/main" val="21598409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767171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Balance - January 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4,713,174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4,976,873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5,376,214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5,988,687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6,559,806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6,618,515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7,097,766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01113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Amount Appropriated in the CY Budget-Cash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4,100,000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3,650,000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3,800,000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4,160,000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4,160,000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4,160,000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4,160,000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426625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Percentage of Surplus Used in Support of Municipal Budget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86.99%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73.34%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70.68%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69.46%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63.42%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62.86%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58.61%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4704747"/>
                  </a:ext>
                </a:extLst>
              </a:tr>
            </a:tbl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A0F6FB-2DD4-91B7-8155-A1C841475113}"/>
              </a:ext>
            </a:extLst>
          </p:cNvPr>
          <p:cNvSpPr txBox="1">
            <a:spLocks/>
          </p:cNvSpPr>
          <p:nvPr/>
        </p:nvSpPr>
        <p:spPr>
          <a:xfrm>
            <a:off x="838200" y="1825466"/>
            <a:ext cx="10515600" cy="4513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Montvale’s reliance on surplus to support operations continues to decline.</a:t>
            </a:r>
          </a:p>
        </p:txBody>
      </p:sp>
    </p:spTree>
    <p:extLst>
      <p:ext uri="{BB962C8B-B14F-4D97-AF65-F5344CB8AC3E}">
        <p14:creationId xmlns:p14="http://schemas.microsoft.com/office/powerpoint/2010/main" val="1432914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4E4EA-72F5-D15C-0D63-3712AF958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57517-A877-0DFF-81EE-C04184BAA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54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Infrastructure &amp;</a:t>
            </a:r>
            <a:br>
              <a:rPr lang="en-US" sz="54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b="1" cap="smal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 Preservation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5E53E-E48E-156F-B986-CE24F96C8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$5M DePiero Farm acquisition</a:t>
            </a:r>
          </a:p>
          <a:p>
            <a:r>
              <a:rPr lang="en-US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Ongoing road resurfacing initiative</a:t>
            </a:r>
          </a:p>
          <a:p>
            <a:r>
              <a:rPr lang="en-US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Renewing and revitalizing parks, fields and open space</a:t>
            </a:r>
          </a:p>
          <a:p>
            <a:r>
              <a:rPr lang="en-US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Investments in fire safety equipment, radios, license plate readers, SCBA and PPE</a:t>
            </a:r>
          </a:p>
          <a:p>
            <a:r>
              <a:rPr lang="en-US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Investments tied to increasing </a:t>
            </a:r>
            <a:r>
              <a:rPr lang="en-US" sz="3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values, public health and safety, and livability</a:t>
            </a:r>
          </a:p>
        </p:txBody>
      </p:sp>
    </p:spTree>
    <p:extLst>
      <p:ext uri="{BB962C8B-B14F-4D97-AF65-F5344CB8AC3E}">
        <p14:creationId xmlns:p14="http://schemas.microsoft.com/office/powerpoint/2010/main" val="23306587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838</TotalTime>
  <Words>1270</Words>
  <Application>Microsoft Office PowerPoint</Application>
  <PresentationFormat>Widescreen</PresentationFormat>
  <Paragraphs>223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Aptos</vt:lpstr>
      <vt:lpstr>Aptos Display</vt:lpstr>
      <vt:lpstr>Arial</vt:lpstr>
      <vt:lpstr>Office Theme</vt:lpstr>
      <vt:lpstr>Borough of Montvale County of Bergen </vt:lpstr>
      <vt:lpstr>Finance Committee</vt:lpstr>
      <vt:lpstr>15+ Years of Fiscal Responsibility</vt:lpstr>
      <vt:lpstr>Montvale Continues To Hold The Line On Taxes</vt:lpstr>
      <vt:lpstr>Montvale Home Values Continue To Grow</vt:lpstr>
      <vt:lpstr>Major Cost Pressures  Driving the 2026 Budget</vt:lpstr>
      <vt:lpstr>Controlling What  We Can Control</vt:lpstr>
      <vt:lpstr>BUILDING A STRONGER  FINANCIAL FOUNDATION</vt:lpstr>
      <vt:lpstr>Strategic Infrastructure &amp; Land Preservation</vt:lpstr>
      <vt:lpstr>Strategic Investment. Responsible Financing.</vt:lpstr>
      <vt:lpstr>Building a Better Montvale: STRATEGIC INVESTMENTS WITHIN SUSTAINABLE LIMITS</vt:lpstr>
      <vt:lpstr>Strategic Capital Planning</vt:lpstr>
      <vt:lpstr>Shared Services Update Managing Costs Through Regional Partnerships</vt:lpstr>
      <vt:lpstr>Revenue Enhancements &amp; Cost Controls Maximizing Every Dollar</vt:lpstr>
      <vt:lpstr>Open Space Trust Fund: PROTECTING MONTVALE’S OPEN SPACE,  HISTORY &amp; QUALITY OF LIFE</vt:lpstr>
      <vt:lpstr>Where Your Tax Dollar Goes: How Every $100 of Your Taxes Is Spent</vt:lpstr>
      <vt:lpstr>Capital Project Highlights: Investments That Build Community</vt:lpstr>
      <vt:lpstr>Summary: RESPONSIBLE TODAY. PREPARED FOR TOMORROW</vt:lpstr>
      <vt:lpstr>Financially Strong.  Future Focused.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Borough of Montvale County of Bergen</dc:title>
  <dc:creator>Matthew Cavallo</dc:creator>
  <cp:lastModifiedBy>Joseph Voytus</cp:lastModifiedBy>
  <cp:revision>13</cp:revision>
  <cp:lastPrinted>2025-04-25T16:02:21Z</cp:lastPrinted>
  <dcterms:created xsi:type="dcterms:W3CDTF">2024-04-23T17:51:48Z</dcterms:created>
  <dcterms:modified xsi:type="dcterms:W3CDTF">2026-07-22T19:38:58Z</dcterms:modified>
</cp:coreProperties>
</file>