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20"/>
  </p:notesMasterIdLst>
  <p:sldIdLst>
    <p:sldId id="276" r:id="rId2"/>
    <p:sldId id="264" r:id="rId3"/>
    <p:sldId id="265" r:id="rId4"/>
    <p:sldId id="266" r:id="rId5"/>
    <p:sldId id="267" r:id="rId6"/>
    <p:sldId id="268" r:id="rId7"/>
    <p:sldId id="271" r:id="rId8"/>
    <p:sldId id="269" r:id="rId9"/>
    <p:sldId id="272" r:id="rId10"/>
    <p:sldId id="273" r:id="rId11"/>
    <p:sldId id="270" r:id="rId12"/>
    <p:sldId id="274" r:id="rId13"/>
    <p:sldId id="277" r:id="rId14"/>
    <p:sldId id="282" r:id="rId15"/>
    <p:sldId id="279" r:id="rId16"/>
    <p:sldId id="280" r:id="rId17"/>
    <p:sldId id="281"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C83D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FA1BF8-B301-4183-A632-769EAB38275A}" v="59" dt="2026-04-14T19:13:27.2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5" autoAdjust="0"/>
    <p:restoredTop sz="79183" autoAdjust="0"/>
  </p:normalViewPr>
  <p:slideViewPr>
    <p:cSldViewPr snapToGrid="0">
      <p:cViewPr varScale="1">
        <p:scale>
          <a:sx n="100" d="100"/>
          <a:sy n="100" d="100"/>
        </p:scale>
        <p:origin x="702"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Wilson" userId="c9541a1b0dac997c" providerId="LiveId" clId="{D0C247E0-DA25-49A9-A83D-A1BB6871071A}"/>
    <pc:docChg chg="undo redo custSel addSld delSld modSld sldOrd">
      <pc:chgData name="Sarah Wilson" userId="c9541a1b0dac997c" providerId="LiveId" clId="{D0C247E0-DA25-49A9-A83D-A1BB6871071A}" dt="2026-04-14T22:47:50.099" v="3479" actId="6549"/>
      <pc:docMkLst>
        <pc:docMk/>
      </pc:docMkLst>
      <pc:sldChg chg="ord">
        <pc:chgData name="Sarah Wilson" userId="c9541a1b0dac997c" providerId="LiveId" clId="{D0C247E0-DA25-49A9-A83D-A1BB6871071A}" dt="2026-04-14T02:13:40.050" v="1174"/>
        <pc:sldMkLst>
          <pc:docMk/>
          <pc:sldMk cId="922220209" sldId="272"/>
        </pc:sldMkLst>
      </pc:sldChg>
      <pc:sldChg chg="ord">
        <pc:chgData name="Sarah Wilson" userId="c9541a1b0dac997c" providerId="LiveId" clId="{D0C247E0-DA25-49A9-A83D-A1BB6871071A}" dt="2026-04-14T02:16:20.316" v="1186"/>
        <pc:sldMkLst>
          <pc:docMk/>
          <pc:sldMk cId="2948915407" sldId="274"/>
        </pc:sldMkLst>
      </pc:sldChg>
      <pc:sldChg chg="ord">
        <pc:chgData name="Sarah Wilson" userId="c9541a1b0dac997c" providerId="LiveId" clId="{D0C247E0-DA25-49A9-A83D-A1BB6871071A}" dt="2026-04-14T22:45:21.909" v="3428"/>
        <pc:sldMkLst>
          <pc:docMk/>
          <pc:sldMk cId="1036829318" sldId="275"/>
        </pc:sldMkLst>
      </pc:sldChg>
      <pc:sldChg chg="addSp modSp new mod ord">
        <pc:chgData name="Sarah Wilson" userId="c9541a1b0dac997c" providerId="LiveId" clId="{D0C247E0-DA25-49A9-A83D-A1BB6871071A}" dt="2026-04-14T02:16:25.155" v="1192"/>
        <pc:sldMkLst>
          <pc:docMk/>
          <pc:sldMk cId="731490451" sldId="277"/>
        </pc:sldMkLst>
        <pc:spChg chg="mod">
          <ac:chgData name="Sarah Wilson" userId="c9541a1b0dac997c" providerId="LiveId" clId="{D0C247E0-DA25-49A9-A83D-A1BB6871071A}" dt="2026-04-13T23:54:12.154" v="162" actId="20577"/>
          <ac:spMkLst>
            <pc:docMk/>
            <pc:sldMk cId="731490451" sldId="277"/>
            <ac:spMk id="2" creationId="{6779D6A5-DF95-EBED-EBA2-FD45318F1B32}"/>
          </ac:spMkLst>
        </pc:spChg>
        <pc:graphicFrameChg chg="add mod modGraphic">
          <ac:chgData name="Sarah Wilson" userId="c9541a1b0dac997c" providerId="LiveId" clId="{D0C247E0-DA25-49A9-A83D-A1BB6871071A}" dt="2026-04-14T02:08:55.603" v="1158" actId="20577"/>
          <ac:graphicFrameMkLst>
            <pc:docMk/>
            <pc:sldMk cId="731490451" sldId="277"/>
            <ac:graphicFrameMk id="3" creationId="{D13464AB-C9A4-85C8-FCA6-CD02C7D3C513}"/>
          </ac:graphicFrameMkLst>
        </pc:graphicFrameChg>
        <pc:graphicFrameChg chg="add mod">
          <ac:chgData name="Sarah Wilson" userId="c9541a1b0dac997c" providerId="LiveId" clId="{D0C247E0-DA25-49A9-A83D-A1BB6871071A}" dt="2026-04-13T23:58:00.473" v="165"/>
          <ac:graphicFrameMkLst>
            <pc:docMk/>
            <pc:sldMk cId="731490451" sldId="277"/>
            <ac:graphicFrameMk id="4" creationId="{E6D9320B-97E2-1AF1-2BE1-1634D7E9797A}"/>
          </ac:graphicFrameMkLst>
        </pc:graphicFrameChg>
      </pc:sldChg>
      <pc:sldChg chg="add del">
        <pc:chgData name="Sarah Wilson" userId="c9541a1b0dac997c" providerId="LiveId" clId="{D0C247E0-DA25-49A9-A83D-A1BB6871071A}" dt="2026-04-14T02:12:42.743" v="1162" actId="47"/>
        <pc:sldMkLst>
          <pc:docMk/>
          <pc:sldMk cId="3482365956" sldId="278"/>
        </pc:sldMkLst>
      </pc:sldChg>
      <pc:sldChg chg="modSp add del mod ord">
        <pc:chgData name="Sarah Wilson" userId="c9541a1b0dac997c" providerId="LiveId" clId="{D0C247E0-DA25-49A9-A83D-A1BB6871071A}" dt="2026-04-14T02:17:08.541" v="1197" actId="47"/>
        <pc:sldMkLst>
          <pc:docMk/>
          <pc:sldMk cId="3781482694" sldId="278"/>
        </pc:sldMkLst>
        <pc:spChg chg="mod">
          <ac:chgData name="Sarah Wilson" userId="c9541a1b0dac997c" providerId="LiveId" clId="{D0C247E0-DA25-49A9-A83D-A1BB6871071A}" dt="2026-04-14T02:15:54.490" v="1184" actId="6549"/>
          <ac:spMkLst>
            <pc:docMk/>
            <pc:sldMk cId="3781482694" sldId="278"/>
            <ac:spMk id="2" creationId="{EBD86423-502F-580B-D9B8-1D373A325448}"/>
          </ac:spMkLst>
        </pc:spChg>
      </pc:sldChg>
      <pc:sldChg chg="addSp delSp modSp add mod ord">
        <pc:chgData name="Sarah Wilson" userId="c9541a1b0dac997c" providerId="LiveId" clId="{D0C247E0-DA25-49A9-A83D-A1BB6871071A}" dt="2026-04-14T02:56:58.535" v="1579" actId="6549"/>
        <pc:sldMkLst>
          <pc:docMk/>
          <pc:sldMk cId="2262262047" sldId="279"/>
        </pc:sldMkLst>
        <pc:spChg chg="mod">
          <ac:chgData name="Sarah Wilson" userId="c9541a1b0dac997c" providerId="LiveId" clId="{D0C247E0-DA25-49A9-A83D-A1BB6871071A}" dt="2026-04-14T02:54:40.985" v="1571" actId="6549"/>
          <ac:spMkLst>
            <pc:docMk/>
            <pc:sldMk cId="2262262047" sldId="279"/>
            <ac:spMk id="2" creationId="{65B65827-C60A-08AF-8C17-EAA0C230A78C}"/>
          </ac:spMkLst>
        </pc:spChg>
        <pc:spChg chg="mod">
          <ac:chgData name="Sarah Wilson" userId="c9541a1b0dac997c" providerId="LiveId" clId="{D0C247E0-DA25-49A9-A83D-A1BB6871071A}" dt="2026-04-14T02:54:09.751" v="1568" actId="1076"/>
          <ac:spMkLst>
            <pc:docMk/>
            <pc:sldMk cId="2262262047" sldId="279"/>
            <ac:spMk id="3" creationId="{9979BCA8-45B1-EF22-5B3B-B096E78AD925}"/>
          </ac:spMkLst>
        </pc:spChg>
        <pc:graphicFrameChg chg="add mod modGraphic">
          <ac:chgData name="Sarah Wilson" userId="c9541a1b0dac997c" providerId="LiveId" clId="{D0C247E0-DA25-49A9-A83D-A1BB6871071A}" dt="2026-04-14T02:56:58.535" v="1579" actId="6549"/>
          <ac:graphicFrameMkLst>
            <pc:docMk/>
            <pc:sldMk cId="2262262047" sldId="279"/>
            <ac:graphicFrameMk id="4" creationId="{84C74479-A177-BAE5-E4DD-71ED051BF26E}"/>
          </ac:graphicFrameMkLst>
        </pc:graphicFrameChg>
        <pc:graphicFrameChg chg="add del mod modGraphic">
          <ac:chgData name="Sarah Wilson" userId="c9541a1b0dac997c" providerId="LiveId" clId="{D0C247E0-DA25-49A9-A83D-A1BB6871071A}" dt="2026-04-14T02:56:39.810" v="1573" actId="478"/>
          <ac:graphicFrameMkLst>
            <pc:docMk/>
            <pc:sldMk cId="2262262047" sldId="279"/>
            <ac:graphicFrameMk id="5" creationId="{E7C17DA7-EF94-465B-C70E-B17AB91F702B}"/>
          </ac:graphicFrameMkLst>
        </pc:graphicFrameChg>
        <pc:picChg chg="mod">
          <ac:chgData name="Sarah Wilson" userId="c9541a1b0dac997c" providerId="LiveId" clId="{D0C247E0-DA25-49A9-A83D-A1BB6871071A}" dt="2026-04-14T02:49:39.752" v="1540" actId="14100"/>
          <ac:picMkLst>
            <pc:docMk/>
            <pc:sldMk cId="2262262047" sldId="279"/>
            <ac:picMk id="7" creationId="{2BDA4713-7F88-9586-0224-50F6E3189E64}"/>
          </ac:picMkLst>
        </pc:picChg>
      </pc:sldChg>
      <pc:sldChg chg="addSp delSp modSp add mod">
        <pc:chgData name="Sarah Wilson" userId="c9541a1b0dac997c" providerId="LiveId" clId="{D0C247E0-DA25-49A9-A83D-A1BB6871071A}" dt="2026-04-14T04:47:08.388" v="2936" actId="1076"/>
        <pc:sldMkLst>
          <pc:docMk/>
          <pc:sldMk cId="2830424573" sldId="280"/>
        </pc:sldMkLst>
        <pc:spChg chg="mod">
          <ac:chgData name="Sarah Wilson" userId="c9541a1b0dac997c" providerId="LiveId" clId="{D0C247E0-DA25-49A9-A83D-A1BB6871071A}" dt="2026-04-14T04:03:13.156" v="2394" actId="6549"/>
          <ac:spMkLst>
            <pc:docMk/>
            <pc:sldMk cId="2830424573" sldId="280"/>
            <ac:spMk id="2" creationId="{57CE2933-BD3A-6E63-51FC-414CD77312F4}"/>
          </ac:spMkLst>
        </pc:spChg>
        <pc:spChg chg="mod">
          <ac:chgData name="Sarah Wilson" userId="c9541a1b0dac997c" providerId="LiveId" clId="{D0C247E0-DA25-49A9-A83D-A1BB6871071A}" dt="2026-04-14T04:02:39.096" v="2322" actId="6549"/>
          <ac:spMkLst>
            <pc:docMk/>
            <pc:sldMk cId="2830424573" sldId="280"/>
            <ac:spMk id="3" creationId="{27A7AB5E-EF34-B36D-AE49-F320B1260D76}"/>
          </ac:spMkLst>
        </pc:spChg>
        <pc:spChg chg="add mod">
          <ac:chgData name="Sarah Wilson" userId="c9541a1b0dac997c" providerId="LiveId" clId="{D0C247E0-DA25-49A9-A83D-A1BB6871071A}" dt="2026-04-14T04:47:05.163" v="2935" actId="1076"/>
          <ac:spMkLst>
            <pc:docMk/>
            <pc:sldMk cId="2830424573" sldId="280"/>
            <ac:spMk id="6" creationId="{C26FF24A-D219-FC74-04AF-ECA2F6EFF9B7}"/>
          </ac:spMkLst>
        </pc:spChg>
        <pc:graphicFrameChg chg="mod modGraphic">
          <ac:chgData name="Sarah Wilson" userId="c9541a1b0dac997c" providerId="LiveId" clId="{D0C247E0-DA25-49A9-A83D-A1BB6871071A}" dt="2026-04-14T03:39:18.477" v="1918" actId="1076"/>
          <ac:graphicFrameMkLst>
            <pc:docMk/>
            <pc:sldMk cId="2830424573" sldId="280"/>
            <ac:graphicFrameMk id="4" creationId="{90FD4FEF-7F20-7E38-708D-74DFAF306C2D}"/>
          </ac:graphicFrameMkLst>
        </pc:graphicFrameChg>
        <pc:graphicFrameChg chg="mod modGraphic">
          <ac:chgData name="Sarah Wilson" userId="c9541a1b0dac997c" providerId="LiveId" clId="{D0C247E0-DA25-49A9-A83D-A1BB6871071A}" dt="2026-04-14T03:39:07.189" v="1916" actId="1076"/>
          <ac:graphicFrameMkLst>
            <pc:docMk/>
            <pc:sldMk cId="2830424573" sldId="280"/>
            <ac:graphicFrameMk id="5" creationId="{022FA026-D264-2AA0-AB2E-2932508D4A47}"/>
          </ac:graphicFrameMkLst>
        </pc:graphicFrameChg>
        <pc:picChg chg="del">
          <ac:chgData name="Sarah Wilson" userId="c9541a1b0dac997c" providerId="LiveId" clId="{D0C247E0-DA25-49A9-A83D-A1BB6871071A}" dt="2026-04-14T03:38:52.604" v="1914" actId="478"/>
          <ac:picMkLst>
            <pc:docMk/>
            <pc:sldMk cId="2830424573" sldId="280"/>
            <ac:picMk id="7" creationId="{A81B4135-2270-E911-6705-28C9DAFEDF5F}"/>
          </ac:picMkLst>
        </pc:picChg>
        <pc:picChg chg="add mod">
          <ac:chgData name="Sarah Wilson" userId="c9541a1b0dac997c" providerId="LiveId" clId="{D0C247E0-DA25-49A9-A83D-A1BB6871071A}" dt="2026-04-14T04:47:08.388" v="2936" actId="1076"/>
          <ac:picMkLst>
            <pc:docMk/>
            <pc:sldMk cId="2830424573" sldId="280"/>
            <ac:picMk id="8" creationId="{744B7F0C-CC6A-8039-2865-A03AD0F576CF}"/>
          </ac:picMkLst>
        </pc:picChg>
      </pc:sldChg>
      <pc:sldChg chg="addSp delSp modSp new mod setBg">
        <pc:chgData name="Sarah Wilson" userId="c9541a1b0dac997c" providerId="LiveId" clId="{D0C247E0-DA25-49A9-A83D-A1BB6871071A}" dt="2026-04-14T19:13:42.699" v="3410" actId="114"/>
        <pc:sldMkLst>
          <pc:docMk/>
          <pc:sldMk cId="1318515557" sldId="281"/>
        </pc:sldMkLst>
        <pc:spChg chg="mod">
          <ac:chgData name="Sarah Wilson" userId="c9541a1b0dac997c" providerId="LiveId" clId="{D0C247E0-DA25-49A9-A83D-A1BB6871071A}" dt="2026-04-14T04:20:19.360" v="2929" actId="26606"/>
          <ac:spMkLst>
            <pc:docMk/>
            <pc:sldMk cId="1318515557" sldId="281"/>
            <ac:spMk id="2" creationId="{AF95E78C-8C8C-F8F8-39FF-70778D34D866}"/>
          </ac:spMkLst>
        </pc:spChg>
        <pc:spChg chg="add del">
          <ac:chgData name="Sarah Wilson" userId="c9541a1b0dac997c" providerId="LiveId" clId="{D0C247E0-DA25-49A9-A83D-A1BB6871071A}" dt="2026-04-14T04:07:20.540" v="2472" actId="3680"/>
          <ac:spMkLst>
            <pc:docMk/>
            <pc:sldMk cId="1318515557" sldId="281"/>
            <ac:spMk id="3" creationId="{5E70566E-7EBF-3F0F-5EC8-A51A8D8513E1}"/>
          </ac:spMkLst>
        </pc:spChg>
        <pc:spChg chg="add mod">
          <ac:chgData name="Sarah Wilson" userId="c9541a1b0dac997c" providerId="LiveId" clId="{D0C247E0-DA25-49A9-A83D-A1BB6871071A}" dt="2026-04-14T19:13:42.699" v="3410" actId="114"/>
          <ac:spMkLst>
            <pc:docMk/>
            <pc:sldMk cId="1318515557" sldId="281"/>
            <ac:spMk id="3" creationId="{FF8A93FD-7D30-B789-E5AC-C95A3399E147}"/>
          </ac:spMkLst>
        </pc:spChg>
        <pc:spChg chg="add del mod">
          <ac:chgData name="Sarah Wilson" userId="c9541a1b0dac997c" providerId="LiveId" clId="{D0C247E0-DA25-49A9-A83D-A1BB6871071A}" dt="2026-04-14T04:19:22.065" v="2927"/>
          <ac:spMkLst>
            <pc:docMk/>
            <pc:sldMk cId="1318515557" sldId="281"/>
            <ac:spMk id="6" creationId="{9AD5DB0E-7099-B0A8-36EB-24910E3B8DD4}"/>
          </ac:spMkLst>
        </pc:spChg>
        <pc:spChg chg="add mod">
          <ac:chgData name="Sarah Wilson" userId="c9541a1b0dac997c" providerId="LiveId" clId="{D0C247E0-DA25-49A9-A83D-A1BB6871071A}" dt="2026-04-14T04:46:19.720" v="2931" actId="6549"/>
          <ac:spMkLst>
            <pc:docMk/>
            <pc:sldMk cId="1318515557" sldId="281"/>
            <ac:spMk id="7" creationId="{D03B8720-6808-B8E0-147D-A6318F13D139}"/>
          </ac:spMkLst>
        </pc:spChg>
        <pc:spChg chg="add mod">
          <ac:chgData name="Sarah Wilson" userId="c9541a1b0dac997c" providerId="LiveId" clId="{D0C247E0-DA25-49A9-A83D-A1BB6871071A}" dt="2026-04-14T04:47:36.373" v="2939" actId="1076"/>
          <ac:spMkLst>
            <pc:docMk/>
            <pc:sldMk cId="1318515557" sldId="281"/>
            <ac:spMk id="8" creationId="{FF88C832-ACEC-DA9A-CACE-A19552121978}"/>
          </ac:spMkLst>
        </pc:spChg>
        <pc:grpChg chg="add del">
          <ac:chgData name="Sarah Wilson" userId="c9541a1b0dac997c" providerId="LiveId" clId="{D0C247E0-DA25-49A9-A83D-A1BB6871071A}" dt="2026-04-14T04:20:19.360" v="2929" actId="26606"/>
          <ac:grpSpMkLst>
            <pc:docMk/>
            <pc:sldMk cId="1318515557" sldId="281"/>
            <ac:grpSpMk id="12" creationId="{6258F736-B256-8039-9DC6-F4E49A5C5AD5}"/>
          </ac:grpSpMkLst>
        </pc:grpChg>
        <pc:graphicFrameChg chg="add mod">
          <ac:chgData name="Sarah Wilson" userId="c9541a1b0dac997c" providerId="LiveId" clId="{D0C247E0-DA25-49A9-A83D-A1BB6871071A}" dt="2026-04-14T04:06:59.058" v="2471"/>
          <ac:graphicFrameMkLst>
            <pc:docMk/>
            <pc:sldMk cId="1318515557" sldId="281"/>
            <ac:graphicFrameMk id="4" creationId="{7F231C51-E0FB-5580-2B23-0C73FE4BD08C}"/>
          </ac:graphicFrameMkLst>
        </pc:graphicFrameChg>
        <pc:graphicFrameChg chg="add mod ord modGraphic">
          <ac:chgData name="Sarah Wilson" userId="c9541a1b0dac997c" providerId="LiveId" clId="{D0C247E0-DA25-49A9-A83D-A1BB6871071A}" dt="2026-04-14T19:12:38.787" v="3387" actId="14734"/>
          <ac:graphicFrameMkLst>
            <pc:docMk/>
            <pc:sldMk cId="1318515557" sldId="281"/>
            <ac:graphicFrameMk id="5" creationId="{E1214F8E-3A7F-50DE-F545-AC77F41CCD4D}"/>
          </ac:graphicFrameMkLst>
        </pc:graphicFrameChg>
      </pc:sldChg>
      <pc:sldChg chg="addSp delSp modSp add mod ord modClrScheme delDesignElem chgLayout">
        <pc:chgData name="Sarah Wilson" userId="c9541a1b0dac997c" providerId="LiveId" clId="{D0C247E0-DA25-49A9-A83D-A1BB6871071A}" dt="2026-04-14T22:47:50.099" v="3479" actId="6549"/>
        <pc:sldMkLst>
          <pc:docMk/>
          <pc:sldMk cId="674644712" sldId="282"/>
        </pc:sldMkLst>
        <pc:spChg chg="del mod ord">
          <ac:chgData name="Sarah Wilson" userId="c9541a1b0dac997c" providerId="LiveId" clId="{D0C247E0-DA25-49A9-A83D-A1BB6871071A}" dt="2026-04-14T17:44:23.896" v="2989" actId="700"/>
          <ac:spMkLst>
            <pc:docMk/>
            <pc:sldMk cId="674644712" sldId="282"/>
            <ac:spMk id="2" creationId="{6E3A01A6-EA01-DF5F-24D2-2CE91FFD0191}"/>
          </ac:spMkLst>
        </pc:spChg>
        <pc:spChg chg="add mod ord">
          <ac:chgData name="Sarah Wilson" userId="c9541a1b0dac997c" providerId="LiveId" clId="{D0C247E0-DA25-49A9-A83D-A1BB6871071A}" dt="2026-04-14T17:48:05.385" v="3139" actId="14100"/>
          <ac:spMkLst>
            <pc:docMk/>
            <pc:sldMk cId="674644712" sldId="282"/>
            <ac:spMk id="3" creationId="{8678A088-9003-0273-0C92-22E60FF47C26}"/>
          </ac:spMkLst>
        </pc:spChg>
        <pc:spChg chg="add mod">
          <ac:chgData name="Sarah Wilson" userId="c9541a1b0dac997c" providerId="LiveId" clId="{D0C247E0-DA25-49A9-A83D-A1BB6871071A}" dt="2026-04-14T22:47:50.099" v="3479" actId="6549"/>
          <ac:spMkLst>
            <pc:docMk/>
            <pc:sldMk cId="674644712" sldId="282"/>
            <ac:spMk id="4" creationId="{AFC041BA-18AF-5384-2637-710AE467765B}"/>
          </ac:spMkLst>
        </pc:spChg>
        <pc:spChg chg="add del mod">
          <ac:chgData name="Sarah Wilson" userId="c9541a1b0dac997c" providerId="LiveId" clId="{D0C247E0-DA25-49A9-A83D-A1BB6871071A}" dt="2026-04-14T17:44:57.542" v="2993" actId="478"/>
          <ac:spMkLst>
            <pc:docMk/>
            <pc:sldMk cId="674644712" sldId="282"/>
            <ac:spMk id="5" creationId="{E6AA156A-F1A0-9651-B770-FA9761E35CF6}"/>
          </ac:spMkLst>
        </pc:spChg>
        <pc:spChg chg="del">
          <ac:chgData name="Sarah Wilson" userId="c9541a1b0dac997c" providerId="LiveId" clId="{D0C247E0-DA25-49A9-A83D-A1BB6871071A}" dt="2026-04-14T17:44:23.896" v="2989" actId="700"/>
          <ac:spMkLst>
            <pc:docMk/>
            <pc:sldMk cId="674644712" sldId="282"/>
            <ac:spMk id="14" creationId="{DC507BF4-9439-0C0A-7355-6C4EF77BEF27}"/>
          </ac:spMkLst>
        </pc:spChg>
        <pc:spChg chg="del">
          <ac:chgData name="Sarah Wilson" userId="c9541a1b0dac997c" providerId="LiveId" clId="{D0C247E0-DA25-49A9-A83D-A1BB6871071A}" dt="2026-04-14T17:44:23.896" v="2989" actId="700"/>
          <ac:spMkLst>
            <pc:docMk/>
            <pc:sldMk cId="674644712" sldId="282"/>
            <ac:spMk id="16" creationId="{98CD1795-43C7-C7B5-15D4-0D54D393D718}"/>
          </ac:spMkLst>
        </pc:spChg>
        <pc:spChg chg="del">
          <ac:chgData name="Sarah Wilson" userId="c9541a1b0dac997c" providerId="LiveId" clId="{D0C247E0-DA25-49A9-A83D-A1BB6871071A}" dt="2026-04-14T17:44:23.896" v="2989" actId="700"/>
          <ac:spMkLst>
            <pc:docMk/>
            <pc:sldMk cId="674644712" sldId="282"/>
            <ac:spMk id="18" creationId="{79627740-4B8A-9879-F5E8-154511E8997D}"/>
          </ac:spMkLst>
        </pc:spChg>
        <pc:picChg chg="mod ord">
          <ac:chgData name="Sarah Wilson" userId="c9541a1b0dac997c" providerId="LiveId" clId="{D0C247E0-DA25-49A9-A83D-A1BB6871071A}" dt="2026-04-14T17:44:23.896" v="2989" actId="700"/>
          <ac:picMkLst>
            <pc:docMk/>
            <pc:sldMk cId="674644712" sldId="282"/>
            <ac:picMk id="7" creationId="{CA13DE84-E430-3A6C-8F33-213308007E0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7874BB-E7D0-419F-ACF6-FF97E3815BFD}"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199A5AB1-AA79-4AEF-B634-08D87801B878}">
      <dgm:prSet/>
      <dgm:spPr>
        <a:solidFill>
          <a:schemeClr val="accent4">
            <a:lumMod val="50000"/>
          </a:schemeClr>
        </a:solidFill>
      </dgm:spPr>
      <dgm:t>
        <a:bodyPr/>
        <a:lstStyle/>
        <a:p>
          <a:r>
            <a:rPr lang="en-US" b="1" dirty="0"/>
            <a:t>Town has a shortage of affordable housing due to the high cost of housing </a:t>
          </a:r>
          <a:r>
            <a:rPr lang="en-US" dirty="0"/>
            <a:t>which impacts the general welfare of Town and residents, the municipal &amp; school district workforce, first responders, and other essential workers;</a:t>
          </a:r>
        </a:p>
      </dgm:t>
    </dgm:pt>
    <dgm:pt modelId="{ECF385C6-5BAF-4B6E-91B3-7125DD0F7A75}" type="parTrans" cxnId="{07D21249-C55C-4C1B-9618-15CD07EF1B94}">
      <dgm:prSet/>
      <dgm:spPr/>
      <dgm:t>
        <a:bodyPr/>
        <a:lstStyle/>
        <a:p>
          <a:endParaRPr lang="en-US"/>
        </a:p>
      </dgm:t>
    </dgm:pt>
    <dgm:pt modelId="{3C40090E-0B3B-4D18-AB4A-EA72BB350B50}" type="sibTrans" cxnId="{07D21249-C55C-4C1B-9618-15CD07EF1B94}">
      <dgm:prSet/>
      <dgm:spPr/>
      <dgm:t>
        <a:bodyPr/>
        <a:lstStyle/>
        <a:p>
          <a:endParaRPr lang="en-US"/>
        </a:p>
      </dgm:t>
    </dgm:pt>
    <dgm:pt modelId="{9F115DF8-99FC-4B16-830F-E8324E3AD4DB}">
      <dgm:prSet/>
      <dgm:spPr>
        <a:solidFill>
          <a:schemeClr val="accent4">
            <a:lumMod val="50000"/>
          </a:schemeClr>
        </a:solidFill>
      </dgm:spPr>
      <dgm:t>
        <a:bodyPr/>
        <a:lstStyle/>
        <a:p>
          <a:r>
            <a:rPr lang="en-US" dirty="0"/>
            <a:t>The </a:t>
          </a:r>
          <a:r>
            <a:rPr lang="en-US" b="1" dirty="0"/>
            <a:t>social and economic diversity of the Town </a:t>
          </a:r>
          <a:r>
            <a:rPr lang="en-US" dirty="0"/>
            <a:t>is dependent upon a reasonable supply of affordable housing; </a:t>
          </a:r>
        </a:p>
      </dgm:t>
    </dgm:pt>
    <dgm:pt modelId="{30AFD455-A957-4D97-9293-E5DFBE7687B2}" type="parTrans" cxnId="{AF9B9A94-A8CB-4EFC-AD8F-0975AAC605B1}">
      <dgm:prSet/>
      <dgm:spPr/>
      <dgm:t>
        <a:bodyPr/>
        <a:lstStyle/>
        <a:p>
          <a:endParaRPr lang="en-US"/>
        </a:p>
      </dgm:t>
    </dgm:pt>
    <dgm:pt modelId="{3951DAEB-BC55-48D2-92D4-A0BFCC56B868}" type="sibTrans" cxnId="{AF9B9A94-A8CB-4EFC-AD8F-0975AAC605B1}">
      <dgm:prSet/>
      <dgm:spPr/>
      <dgm:t>
        <a:bodyPr/>
        <a:lstStyle/>
        <a:p>
          <a:endParaRPr lang="en-US"/>
        </a:p>
      </dgm:t>
    </dgm:pt>
    <dgm:pt modelId="{BFAC80BD-9830-4D0E-A7C1-10B102C19D97}">
      <dgm:prSet/>
      <dgm:spPr>
        <a:solidFill>
          <a:schemeClr val="accent4">
            <a:lumMod val="50000"/>
          </a:schemeClr>
        </a:solidFill>
      </dgm:spPr>
      <dgm:t>
        <a:bodyPr/>
        <a:lstStyle/>
        <a:p>
          <a:r>
            <a:rPr lang="en-US" dirty="0"/>
            <a:t>Certain development projects attract new residents to the Town, </a:t>
          </a:r>
          <a:r>
            <a:rPr lang="en-US" b="1" dirty="0"/>
            <a:t>placing pressure on the supply and availability </a:t>
          </a:r>
          <a:r>
            <a:rPr lang="en-US" dirty="0"/>
            <a:t>of affordable housing;</a:t>
          </a:r>
        </a:p>
      </dgm:t>
    </dgm:pt>
    <dgm:pt modelId="{4D0A1397-7AA2-4482-A44C-FF32A5EDA2AE}" type="parTrans" cxnId="{511F06D4-A712-48ED-8CE4-35EA560BDC88}">
      <dgm:prSet/>
      <dgm:spPr/>
      <dgm:t>
        <a:bodyPr/>
        <a:lstStyle/>
        <a:p>
          <a:endParaRPr lang="en-US"/>
        </a:p>
      </dgm:t>
    </dgm:pt>
    <dgm:pt modelId="{50E2DF85-B1E9-402C-9B51-B5CA2936FD90}" type="sibTrans" cxnId="{511F06D4-A712-48ED-8CE4-35EA560BDC88}">
      <dgm:prSet/>
      <dgm:spPr/>
      <dgm:t>
        <a:bodyPr/>
        <a:lstStyle/>
        <a:p>
          <a:endParaRPr lang="en-US"/>
        </a:p>
      </dgm:t>
    </dgm:pt>
    <dgm:pt modelId="{FB22D12A-8630-4734-86D6-CEF2DD5A80FD}">
      <dgm:prSet/>
      <dgm:spPr>
        <a:solidFill>
          <a:schemeClr val="accent4">
            <a:lumMod val="50000"/>
          </a:schemeClr>
        </a:solidFill>
      </dgm:spPr>
      <dgm:t>
        <a:bodyPr/>
        <a:lstStyle/>
        <a:p>
          <a:r>
            <a:rPr lang="en-US" dirty="0"/>
            <a:t>The </a:t>
          </a:r>
          <a:r>
            <a:rPr lang="en-US" b="1" dirty="0"/>
            <a:t>Town’s Comprehensive Plan </a:t>
          </a:r>
          <a:r>
            <a:rPr lang="en-US" dirty="0"/>
            <a:t>supports the creation of affordable housing within the Town;</a:t>
          </a:r>
        </a:p>
      </dgm:t>
    </dgm:pt>
    <dgm:pt modelId="{4C7B92B3-B71C-461C-ADD8-350FB4E5C7AB}" type="parTrans" cxnId="{8870631B-61FF-4006-A7CF-06BF757494C5}">
      <dgm:prSet/>
      <dgm:spPr/>
      <dgm:t>
        <a:bodyPr/>
        <a:lstStyle/>
        <a:p>
          <a:endParaRPr lang="en-US"/>
        </a:p>
      </dgm:t>
    </dgm:pt>
    <dgm:pt modelId="{750E148E-2B14-40AF-8076-4F1846DEC749}" type="sibTrans" cxnId="{8870631B-61FF-4006-A7CF-06BF757494C5}">
      <dgm:prSet/>
      <dgm:spPr/>
      <dgm:t>
        <a:bodyPr/>
        <a:lstStyle/>
        <a:p>
          <a:endParaRPr lang="en-US"/>
        </a:p>
      </dgm:t>
    </dgm:pt>
    <dgm:pt modelId="{B12CD6C4-E5A2-4E40-A5C0-34A33DF4A6C5}">
      <dgm:prSet/>
      <dgm:spPr>
        <a:solidFill>
          <a:schemeClr val="accent4">
            <a:lumMod val="50000"/>
          </a:schemeClr>
        </a:solidFill>
      </dgm:spPr>
      <dgm:t>
        <a:bodyPr/>
        <a:lstStyle/>
        <a:p>
          <a:r>
            <a:rPr lang="en-US" dirty="0"/>
            <a:t>The Yorktown Community Housing Board administers the Town’s affordable housing program and establishes affordability guidelines;</a:t>
          </a:r>
        </a:p>
      </dgm:t>
    </dgm:pt>
    <dgm:pt modelId="{6B679984-451C-4070-9AA0-FED2A98A31F3}" type="parTrans" cxnId="{E56722E5-C231-4303-86A3-372E73711332}">
      <dgm:prSet/>
      <dgm:spPr/>
      <dgm:t>
        <a:bodyPr/>
        <a:lstStyle/>
        <a:p>
          <a:endParaRPr lang="en-US"/>
        </a:p>
      </dgm:t>
    </dgm:pt>
    <dgm:pt modelId="{3DCC3F19-C591-45D4-9B8D-BE2C3CF3D1B3}" type="sibTrans" cxnId="{E56722E5-C231-4303-86A3-372E73711332}">
      <dgm:prSet/>
      <dgm:spPr/>
      <dgm:t>
        <a:bodyPr/>
        <a:lstStyle/>
        <a:p>
          <a:endParaRPr lang="en-US"/>
        </a:p>
      </dgm:t>
    </dgm:pt>
    <dgm:pt modelId="{FAE6B25F-3C57-4C18-BA35-041D9D52028A}">
      <dgm:prSet/>
      <dgm:spPr>
        <a:solidFill>
          <a:schemeClr val="accent4">
            <a:lumMod val="50000"/>
          </a:schemeClr>
        </a:solidFill>
      </dgm:spPr>
      <dgm:t>
        <a:bodyPr/>
        <a:lstStyle/>
        <a:p>
          <a:r>
            <a:rPr lang="en-US" dirty="0"/>
            <a:t>It is the policy of the Town to </a:t>
          </a:r>
          <a:r>
            <a:rPr lang="en-US" b="1" dirty="0"/>
            <a:t>require builders of new housing to incorporate affordable housing within their developments.  </a:t>
          </a:r>
          <a:endParaRPr lang="en-US" dirty="0"/>
        </a:p>
      </dgm:t>
    </dgm:pt>
    <dgm:pt modelId="{AB4FB8E4-1EC8-4837-8B6B-94EE477196D8}" type="parTrans" cxnId="{87A673B3-4304-457A-A87E-F72C42E02988}">
      <dgm:prSet/>
      <dgm:spPr/>
      <dgm:t>
        <a:bodyPr/>
        <a:lstStyle/>
        <a:p>
          <a:endParaRPr lang="en-US"/>
        </a:p>
      </dgm:t>
    </dgm:pt>
    <dgm:pt modelId="{A489CD11-1AF2-4583-95F6-90E02382AF26}" type="sibTrans" cxnId="{87A673B3-4304-457A-A87E-F72C42E02988}">
      <dgm:prSet/>
      <dgm:spPr/>
      <dgm:t>
        <a:bodyPr/>
        <a:lstStyle/>
        <a:p>
          <a:endParaRPr lang="en-US"/>
        </a:p>
      </dgm:t>
    </dgm:pt>
    <dgm:pt modelId="{BD11322B-8813-4F0F-9B42-879C81BED88A}" type="pres">
      <dgm:prSet presAssocID="{047874BB-E7D0-419F-ACF6-FF97E3815BFD}" presName="diagram" presStyleCnt="0">
        <dgm:presLayoutVars>
          <dgm:dir/>
          <dgm:resizeHandles val="exact"/>
        </dgm:presLayoutVars>
      </dgm:prSet>
      <dgm:spPr/>
    </dgm:pt>
    <dgm:pt modelId="{7AAA4B75-7A08-452B-83F6-572235623C16}" type="pres">
      <dgm:prSet presAssocID="{199A5AB1-AA79-4AEF-B634-08D87801B878}" presName="node" presStyleLbl="node1" presStyleIdx="0" presStyleCnt="6" custLinFactNeighborY="-18246">
        <dgm:presLayoutVars>
          <dgm:bulletEnabled val="1"/>
        </dgm:presLayoutVars>
      </dgm:prSet>
      <dgm:spPr/>
    </dgm:pt>
    <dgm:pt modelId="{944979B0-41D1-4C1F-83AA-9A4A472D2E18}" type="pres">
      <dgm:prSet presAssocID="{3C40090E-0B3B-4D18-AB4A-EA72BB350B50}" presName="sibTrans" presStyleCnt="0"/>
      <dgm:spPr/>
    </dgm:pt>
    <dgm:pt modelId="{B6798A40-E2B2-4D19-AD92-331AA8BF0526}" type="pres">
      <dgm:prSet presAssocID="{9F115DF8-99FC-4B16-830F-E8324E3AD4DB}" presName="node" presStyleLbl="node1" presStyleIdx="1" presStyleCnt="6" custLinFactNeighborY="-17982">
        <dgm:presLayoutVars>
          <dgm:bulletEnabled val="1"/>
        </dgm:presLayoutVars>
      </dgm:prSet>
      <dgm:spPr/>
    </dgm:pt>
    <dgm:pt modelId="{DBA05420-BD6C-40EB-B33C-C510FCD6E5CD}" type="pres">
      <dgm:prSet presAssocID="{3951DAEB-BC55-48D2-92D4-A0BFCC56B868}" presName="sibTrans" presStyleCnt="0"/>
      <dgm:spPr/>
    </dgm:pt>
    <dgm:pt modelId="{65151ECD-3025-4C91-9C77-649E285E2161}" type="pres">
      <dgm:prSet presAssocID="{BFAC80BD-9830-4D0E-A7C1-10B102C19D97}" presName="node" presStyleLbl="node1" presStyleIdx="2" presStyleCnt="6" custLinFactNeighborX="0" custLinFactNeighborY="-17982">
        <dgm:presLayoutVars>
          <dgm:bulletEnabled val="1"/>
        </dgm:presLayoutVars>
      </dgm:prSet>
      <dgm:spPr/>
    </dgm:pt>
    <dgm:pt modelId="{CC55430C-9E53-4CD4-9226-B873A5BFAA76}" type="pres">
      <dgm:prSet presAssocID="{50E2DF85-B1E9-402C-9B51-B5CA2936FD90}" presName="sibTrans" presStyleCnt="0"/>
      <dgm:spPr/>
    </dgm:pt>
    <dgm:pt modelId="{D9A27971-04AE-4C0D-8E04-691F29803237}" type="pres">
      <dgm:prSet presAssocID="{FB22D12A-8630-4734-86D6-CEF2DD5A80FD}" presName="node" presStyleLbl="node1" presStyleIdx="3" presStyleCnt="6">
        <dgm:presLayoutVars>
          <dgm:bulletEnabled val="1"/>
        </dgm:presLayoutVars>
      </dgm:prSet>
      <dgm:spPr/>
    </dgm:pt>
    <dgm:pt modelId="{BD7DF233-E734-42C2-928C-93F35E036160}" type="pres">
      <dgm:prSet presAssocID="{750E148E-2B14-40AF-8076-4F1846DEC749}" presName="sibTrans" presStyleCnt="0"/>
      <dgm:spPr/>
    </dgm:pt>
    <dgm:pt modelId="{19862C07-318A-43D7-A32F-EA2B368F44DF}" type="pres">
      <dgm:prSet presAssocID="{B12CD6C4-E5A2-4E40-A5C0-34A33DF4A6C5}" presName="node" presStyleLbl="node1" presStyleIdx="4" presStyleCnt="6">
        <dgm:presLayoutVars>
          <dgm:bulletEnabled val="1"/>
        </dgm:presLayoutVars>
      </dgm:prSet>
      <dgm:spPr/>
    </dgm:pt>
    <dgm:pt modelId="{99B585B8-F984-48E9-A087-CA9C24736731}" type="pres">
      <dgm:prSet presAssocID="{3DCC3F19-C591-45D4-9B8D-BE2C3CF3D1B3}" presName="sibTrans" presStyleCnt="0"/>
      <dgm:spPr/>
    </dgm:pt>
    <dgm:pt modelId="{60D1994C-6087-44A7-BC61-5930C77B034D}" type="pres">
      <dgm:prSet presAssocID="{FAE6B25F-3C57-4C18-BA35-041D9D52028A}" presName="node" presStyleLbl="node1" presStyleIdx="5" presStyleCnt="6">
        <dgm:presLayoutVars>
          <dgm:bulletEnabled val="1"/>
        </dgm:presLayoutVars>
      </dgm:prSet>
      <dgm:spPr/>
    </dgm:pt>
  </dgm:ptLst>
  <dgm:cxnLst>
    <dgm:cxn modelId="{4058AE09-68F6-4AE5-B02C-A461EA336854}" type="presOf" srcId="{199A5AB1-AA79-4AEF-B634-08D87801B878}" destId="{7AAA4B75-7A08-452B-83F6-572235623C16}" srcOrd="0" destOrd="0" presId="urn:microsoft.com/office/officeart/2005/8/layout/default"/>
    <dgm:cxn modelId="{8870631B-61FF-4006-A7CF-06BF757494C5}" srcId="{047874BB-E7D0-419F-ACF6-FF97E3815BFD}" destId="{FB22D12A-8630-4734-86D6-CEF2DD5A80FD}" srcOrd="3" destOrd="0" parTransId="{4C7B92B3-B71C-461C-ADD8-350FB4E5C7AB}" sibTransId="{750E148E-2B14-40AF-8076-4F1846DEC749}"/>
    <dgm:cxn modelId="{346A3D3B-5A0A-41CC-B89D-BE4247D55C59}" type="presOf" srcId="{FAE6B25F-3C57-4C18-BA35-041D9D52028A}" destId="{60D1994C-6087-44A7-BC61-5930C77B034D}" srcOrd="0" destOrd="0" presId="urn:microsoft.com/office/officeart/2005/8/layout/default"/>
    <dgm:cxn modelId="{07D21249-C55C-4C1B-9618-15CD07EF1B94}" srcId="{047874BB-E7D0-419F-ACF6-FF97E3815BFD}" destId="{199A5AB1-AA79-4AEF-B634-08D87801B878}" srcOrd="0" destOrd="0" parTransId="{ECF385C6-5BAF-4B6E-91B3-7125DD0F7A75}" sibTransId="{3C40090E-0B3B-4D18-AB4A-EA72BB350B50}"/>
    <dgm:cxn modelId="{4C8C076B-1FBC-44D9-8823-E8D8305A7BDF}" type="presOf" srcId="{BFAC80BD-9830-4D0E-A7C1-10B102C19D97}" destId="{65151ECD-3025-4C91-9C77-649E285E2161}" srcOrd="0" destOrd="0" presId="urn:microsoft.com/office/officeart/2005/8/layout/default"/>
    <dgm:cxn modelId="{474B7871-7A1D-48C2-BE58-7ED4B9E329B9}" type="presOf" srcId="{047874BB-E7D0-419F-ACF6-FF97E3815BFD}" destId="{BD11322B-8813-4F0F-9B42-879C81BED88A}" srcOrd="0" destOrd="0" presId="urn:microsoft.com/office/officeart/2005/8/layout/default"/>
    <dgm:cxn modelId="{AF9B9A94-A8CB-4EFC-AD8F-0975AAC605B1}" srcId="{047874BB-E7D0-419F-ACF6-FF97E3815BFD}" destId="{9F115DF8-99FC-4B16-830F-E8324E3AD4DB}" srcOrd="1" destOrd="0" parTransId="{30AFD455-A957-4D97-9293-E5DFBE7687B2}" sibTransId="{3951DAEB-BC55-48D2-92D4-A0BFCC56B868}"/>
    <dgm:cxn modelId="{5D6BAFA0-D6BD-453F-A619-30A7358846C7}" type="presOf" srcId="{FB22D12A-8630-4734-86D6-CEF2DD5A80FD}" destId="{D9A27971-04AE-4C0D-8E04-691F29803237}" srcOrd="0" destOrd="0" presId="urn:microsoft.com/office/officeart/2005/8/layout/default"/>
    <dgm:cxn modelId="{87A673B3-4304-457A-A87E-F72C42E02988}" srcId="{047874BB-E7D0-419F-ACF6-FF97E3815BFD}" destId="{FAE6B25F-3C57-4C18-BA35-041D9D52028A}" srcOrd="5" destOrd="0" parTransId="{AB4FB8E4-1EC8-4837-8B6B-94EE477196D8}" sibTransId="{A489CD11-1AF2-4583-95F6-90E02382AF26}"/>
    <dgm:cxn modelId="{511F06D4-A712-48ED-8CE4-35EA560BDC88}" srcId="{047874BB-E7D0-419F-ACF6-FF97E3815BFD}" destId="{BFAC80BD-9830-4D0E-A7C1-10B102C19D97}" srcOrd="2" destOrd="0" parTransId="{4D0A1397-7AA2-4482-A44C-FF32A5EDA2AE}" sibTransId="{50E2DF85-B1E9-402C-9B51-B5CA2936FD90}"/>
    <dgm:cxn modelId="{C63199E2-0B94-4C8A-9A54-42A7D5003A9F}" type="presOf" srcId="{B12CD6C4-E5A2-4E40-A5C0-34A33DF4A6C5}" destId="{19862C07-318A-43D7-A32F-EA2B368F44DF}" srcOrd="0" destOrd="0" presId="urn:microsoft.com/office/officeart/2005/8/layout/default"/>
    <dgm:cxn modelId="{E56722E5-C231-4303-86A3-372E73711332}" srcId="{047874BB-E7D0-419F-ACF6-FF97E3815BFD}" destId="{B12CD6C4-E5A2-4E40-A5C0-34A33DF4A6C5}" srcOrd="4" destOrd="0" parTransId="{6B679984-451C-4070-9AA0-FED2A98A31F3}" sibTransId="{3DCC3F19-C591-45D4-9B8D-BE2C3CF3D1B3}"/>
    <dgm:cxn modelId="{7C7B24EC-4E66-43F4-8BA4-18489D869FCC}" type="presOf" srcId="{9F115DF8-99FC-4B16-830F-E8324E3AD4DB}" destId="{B6798A40-E2B2-4D19-AD92-331AA8BF0526}" srcOrd="0" destOrd="0" presId="urn:microsoft.com/office/officeart/2005/8/layout/default"/>
    <dgm:cxn modelId="{A874770E-8939-467C-A626-C39CCC78FF3E}" type="presParOf" srcId="{BD11322B-8813-4F0F-9B42-879C81BED88A}" destId="{7AAA4B75-7A08-452B-83F6-572235623C16}" srcOrd="0" destOrd="0" presId="urn:microsoft.com/office/officeart/2005/8/layout/default"/>
    <dgm:cxn modelId="{DCA39C22-7309-456F-BF15-BB68897A8F9D}" type="presParOf" srcId="{BD11322B-8813-4F0F-9B42-879C81BED88A}" destId="{944979B0-41D1-4C1F-83AA-9A4A472D2E18}" srcOrd="1" destOrd="0" presId="urn:microsoft.com/office/officeart/2005/8/layout/default"/>
    <dgm:cxn modelId="{F3851A3F-36A4-46BC-AC32-A68D90C75160}" type="presParOf" srcId="{BD11322B-8813-4F0F-9B42-879C81BED88A}" destId="{B6798A40-E2B2-4D19-AD92-331AA8BF0526}" srcOrd="2" destOrd="0" presId="urn:microsoft.com/office/officeart/2005/8/layout/default"/>
    <dgm:cxn modelId="{404DFD35-4BB5-437A-BC77-933C8097ABA5}" type="presParOf" srcId="{BD11322B-8813-4F0F-9B42-879C81BED88A}" destId="{DBA05420-BD6C-40EB-B33C-C510FCD6E5CD}" srcOrd="3" destOrd="0" presId="urn:microsoft.com/office/officeart/2005/8/layout/default"/>
    <dgm:cxn modelId="{34BCFB07-8199-4CAA-9144-94275B2B4CDE}" type="presParOf" srcId="{BD11322B-8813-4F0F-9B42-879C81BED88A}" destId="{65151ECD-3025-4C91-9C77-649E285E2161}" srcOrd="4" destOrd="0" presId="urn:microsoft.com/office/officeart/2005/8/layout/default"/>
    <dgm:cxn modelId="{9EBE0486-BD7C-470C-A62A-66FC3CD50F4A}" type="presParOf" srcId="{BD11322B-8813-4F0F-9B42-879C81BED88A}" destId="{CC55430C-9E53-4CD4-9226-B873A5BFAA76}" srcOrd="5" destOrd="0" presId="urn:microsoft.com/office/officeart/2005/8/layout/default"/>
    <dgm:cxn modelId="{837F06F1-C5E9-4983-96DB-7FE4E1F6BBC1}" type="presParOf" srcId="{BD11322B-8813-4F0F-9B42-879C81BED88A}" destId="{D9A27971-04AE-4C0D-8E04-691F29803237}" srcOrd="6" destOrd="0" presId="urn:microsoft.com/office/officeart/2005/8/layout/default"/>
    <dgm:cxn modelId="{E2B9BD76-E3CF-4FEE-8D22-967C34ED004D}" type="presParOf" srcId="{BD11322B-8813-4F0F-9B42-879C81BED88A}" destId="{BD7DF233-E734-42C2-928C-93F35E036160}" srcOrd="7" destOrd="0" presId="urn:microsoft.com/office/officeart/2005/8/layout/default"/>
    <dgm:cxn modelId="{3B8F6E45-C300-45A6-8B17-7F34BD658586}" type="presParOf" srcId="{BD11322B-8813-4F0F-9B42-879C81BED88A}" destId="{19862C07-318A-43D7-A32F-EA2B368F44DF}" srcOrd="8" destOrd="0" presId="urn:microsoft.com/office/officeart/2005/8/layout/default"/>
    <dgm:cxn modelId="{11D29F26-6378-4F84-95ED-022E6A661626}" type="presParOf" srcId="{BD11322B-8813-4F0F-9B42-879C81BED88A}" destId="{99B585B8-F984-48E9-A087-CA9C24736731}" srcOrd="9" destOrd="0" presId="urn:microsoft.com/office/officeart/2005/8/layout/default"/>
    <dgm:cxn modelId="{3F3A2A23-7CF5-43DD-9052-AA00D34F5BF9}" type="presParOf" srcId="{BD11322B-8813-4F0F-9B42-879C81BED88A}" destId="{60D1994C-6087-44A7-BC61-5930C77B034D}"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51780E-BEF2-43F7-9C79-BD86903C4B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98EACC4-F29D-4BDC-9E58-C1F5CEDB258F}">
      <dgm:prSet/>
      <dgm:spPr/>
      <dgm:t>
        <a:bodyPr/>
        <a:lstStyle/>
        <a:p>
          <a:r>
            <a:rPr lang="en-US" dirty="0"/>
            <a:t>ensure that </a:t>
          </a:r>
          <a:r>
            <a:rPr lang="en-US" b="1" dirty="0"/>
            <a:t>new residential development</a:t>
          </a:r>
          <a:r>
            <a:rPr lang="en-US" dirty="0"/>
            <a:t> in the Town includes a </a:t>
          </a:r>
          <a:r>
            <a:rPr lang="en-US" b="1" dirty="0"/>
            <a:t>reasonable supply </a:t>
          </a:r>
          <a:r>
            <a:rPr lang="en-US" dirty="0"/>
            <a:t>of affordable housing to </a:t>
          </a:r>
          <a:r>
            <a:rPr lang="en-US" b="1" dirty="0"/>
            <a:t>address housing needs</a:t>
          </a:r>
          <a:r>
            <a:rPr lang="en-US" dirty="0"/>
            <a:t>. </a:t>
          </a:r>
        </a:p>
      </dgm:t>
    </dgm:pt>
    <dgm:pt modelId="{FDA2AB9B-64CB-4CDB-9079-52070895EAD7}" type="parTrans" cxnId="{E7273517-3723-402D-9F50-5BB278678489}">
      <dgm:prSet/>
      <dgm:spPr/>
      <dgm:t>
        <a:bodyPr/>
        <a:lstStyle/>
        <a:p>
          <a:endParaRPr lang="en-US"/>
        </a:p>
      </dgm:t>
    </dgm:pt>
    <dgm:pt modelId="{DD638699-7DB9-4FD3-A5EB-0A28817B92E9}" type="sibTrans" cxnId="{E7273517-3723-402D-9F50-5BB278678489}">
      <dgm:prSet/>
      <dgm:spPr/>
      <dgm:t>
        <a:bodyPr/>
        <a:lstStyle/>
        <a:p>
          <a:endParaRPr lang="en-US"/>
        </a:p>
      </dgm:t>
    </dgm:pt>
    <dgm:pt modelId="{BF0C85EA-BA92-4771-BB88-3AA7DEC689C0}">
      <dgm:prSet/>
      <dgm:spPr/>
      <dgm:t>
        <a:bodyPr/>
        <a:lstStyle/>
        <a:p>
          <a:r>
            <a:rPr lang="en-US" dirty="0"/>
            <a:t>sets forth </a:t>
          </a:r>
          <a:r>
            <a:rPr lang="en-US" b="1" dirty="0"/>
            <a:t>standards</a:t>
          </a:r>
          <a:r>
            <a:rPr lang="en-US" dirty="0"/>
            <a:t> for affordable housing to be provided in conjunction with new residential developments.  </a:t>
          </a:r>
        </a:p>
      </dgm:t>
    </dgm:pt>
    <dgm:pt modelId="{A0B76147-3A87-4F86-97BC-B733E58A7684}" type="parTrans" cxnId="{97887EB4-596A-4259-8370-D85CBF0A1564}">
      <dgm:prSet/>
      <dgm:spPr/>
      <dgm:t>
        <a:bodyPr/>
        <a:lstStyle/>
        <a:p>
          <a:endParaRPr lang="en-US"/>
        </a:p>
      </dgm:t>
    </dgm:pt>
    <dgm:pt modelId="{2A5FD2AE-D4BE-496E-BA85-9E14E1D54726}" type="sibTrans" cxnId="{97887EB4-596A-4259-8370-D85CBF0A1564}">
      <dgm:prSet/>
      <dgm:spPr/>
      <dgm:t>
        <a:bodyPr/>
        <a:lstStyle/>
        <a:p>
          <a:endParaRPr lang="en-US"/>
        </a:p>
      </dgm:t>
    </dgm:pt>
    <dgm:pt modelId="{FF8EC3E0-5D7C-48F1-8EAF-6C1A62703661}">
      <dgm:prSet/>
      <dgm:spPr/>
      <dgm:t>
        <a:bodyPr/>
        <a:lstStyle/>
        <a:p>
          <a:r>
            <a:rPr lang="en-US" dirty="0"/>
            <a:t>provision of such housing may be achieved through the conveyance of land and the </a:t>
          </a:r>
          <a:r>
            <a:rPr lang="en-US" b="1" dirty="0"/>
            <a:t>construction of fair and affordable housing units </a:t>
          </a:r>
          <a:r>
            <a:rPr lang="en-US" dirty="0"/>
            <a:t>in the residential developments. </a:t>
          </a:r>
        </a:p>
      </dgm:t>
    </dgm:pt>
    <dgm:pt modelId="{1B5BAD08-7E29-4E83-B01D-04B2814C6DCB}" type="parTrans" cxnId="{AA7AAC2C-ACC0-4D4D-BD41-4B2E0E21793C}">
      <dgm:prSet/>
      <dgm:spPr/>
      <dgm:t>
        <a:bodyPr/>
        <a:lstStyle/>
        <a:p>
          <a:endParaRPr lang="en-US"/>
        </a:p>
      </dgm:t>
    </dgm:pt>
    <dgm:pt modelId="{CA0B7EFF-94C9-4933-ADC2-030FBDBB3703}" type="sibTrans" cxnId="{AA7AAC2C-ACC0-4D4D-BD41-4B2E0E21793C}">
      <dgm:prSet/>
      <dgm:spPr/>
      <dgm:t>
        <a:bodyPr/>
        <a:lstStyle/>
        <a:p>
          <a:endParaRPr lang="en-US"/>
        </a:p>
      </dgm:t>
    </dgm:pt>
    <dgm:pt modelId="{3CC93F94-D463-456A-AB66-BA79B73610A1}" type="pres">
      <dgm:prSet presAssocID="{4651780E-BEF2-43F7-9C79-BD86903C4B60}" presName="linear" presStyleCnt="0">
        <dgm:presLayoutVars>
          <dgm:animLvl val="lvl"/>
          <dgm:resizeHandles val="exact"/>
        </dgm:presLayoutVars>
      </dgm:prSet>
      <dgm:spPr/>
    </dgm:pt>
    <dgm:pt modelId="{E24734D8-199B-47C1-B6C5-444DAC9B51EB}" type="pres">
      <dgm:prSet presAssocID="{598EACC4-F29D-4BDC-9E58-C1F5CEDB258F}" presName="parentText" presStyleLbl="node1" presStyleIdx="0" presStyleCnt="3">
        <dgm:presLayoutVars>
          <dgm:chMax val="0"/>
          <dgm:bulletEnabled val="1"/>
        </dgm:presLayoutVars>
      </dgm:prSet>
      <dgm:spPr/>
    </dgm:pt>
    <dgm:pt modelId="{32B0B0ED-AE35-4D5E-ACCE-B2809E11D7BC}" type="pres">
      <dgm:prSet presAssocID="{DD638699-7DB9-4FD3-A5EB-0A28817B92E9}" presName="spacer" presStyleCnt="0"/>
      <dgm:spPr/>
    </dgm:pt>
    <dgm:pt modelId="{406A3811-C157-475D-85FC-84849A223D14}" type="pres">
      <dgm:prSet presAssocID="{BF0C85EA-BA92-4771-BB88-3AA7DEC689C0}" presName="parentText" presStyleLbl="node1" presStyleIdx="1" presStyleCnt="3">
        <dgm:presLayoutVars>
          <dgm:chMax val="0"/>
          <dgm:bulletEnabled val="1"/>
        </dgm:presLayoutVars>
      </dgm:prSet>
      <dgm:spPr/>
    </dgm:pt>
    <dgm:pt modelId="{5ADF61DF-98F5-4C14-9D04-42357F2A27FF}" type="pres">
      <dgm:prSet presAssocID="{2A5FD2AE-D4BE-496E-BA85-9E14E1D54726}" presName="spacer" presStyleCnt="0"/>
      <dgm:spPr/>
    </dgm:pt>
    <dgm:pt modelId="{AD2A76B0-7B10-4F2C-83E4-D5CED9827C8F}" type="pres">
      <dgm:prSet presAssocID="{FF8EC3E0-5D7C-48F1-8EAF-6C1A62703661}" presName="parentText" presStyleLbl="node1" presStyleIdx="2" presStyleCnt="3">
        <dgm:presLayoutVars>
          <dgm:chMax val="0"/>
          <dgm:bulletEnabled val="1"/>
        </dgm:presLayoutVars>
      </dgm:prSet>
      <dgm:spPr/>
    </dgm:pt>
  </dgm:ptLst>
  <dgm:cxnLst>
    <dgm:cxn modelId="{E7273517-3723-402D-9F50-5BB278678489}" srcId="{4651780E-BEF2-43F7-9C79-BD86903C4B60}" destId="{598EACC4-F29D-4BDC-9E58-C1F5CEDB258F}" srcOrd="0" destOrd="0" parTransId="{FDA2AB9B-64CB-4CDB-9079-52070895EAD7}" sibTransId="{DD638699-7DB9-4FD3-A5EB-0A28817B92E9}"/>
    <dgm:cxn modelId="{AA7AAC2C-ACC0-4D4D-BD41-4B2E0E21793C}" srcId="{4651780E-BEF2-43F7-9C79-BD86903C4B60}" destId="{FF8EC3E0-5D7C-48F1-8EAF-6C1A62703661}" srcOrd="2" destOrd="0" parTransId="{1B5BAD08-7E29-4E83-B01D-04B2814C6DCB}" sibTransId="{CA0B7EFF-94C9-4933-ADC2-030FBDBB3703}"/>
    <dgm:cxn modelId="{2DB97C38-32C9-49D1-9ECF-A8233C837B5F}" type="presOf" srcId="{BF0C85EA-BA92-4771-BB88-3AA7DEC689C0}" destId="{406A3811-C157-475D-85FC-84849A223D14}" srcOrd="0" destOrd="0" presId="urn:microsoft.com/office/officeart/2005/8/layout/vList2"/>
    <dgm:cxn modelId="{8285463D-A497-492A-9DC7-9555F7567F4E}" type="presOf" srcId="{FF8EC3E0-5D7C-48F1-8EAF-6C1A62703661}" destId="{AD2A76B0-7B10-4F2C-83E4-D5CED9827C8F}" srcOrd="0" destOrd="0" presId="urn:microsoft.com/office/officeart/2005/8/layout/vList2"/>
    <dgm:cxn modelId="{0D29F040-F522-458C-930C-C8D3EC4261A8}" type="presOf" srcId="{4651780E-BEF2-43F7-9C79-BD86903C4B60}" destId="{3CC93F94-D463-456A-AB66-BA79B73610A1}" srcOrd="0" destOrd="0" presId="urn:microsoft.com/office/officeart/2005/8/layout/vList2"/>
    <dgm:cxn modelId="{48276A59-018F-441D-8A9D-D1564F3EFACF}" type="presOf" srcId="{598EACC4-F29D-4BDC-9E58-C1F5CEDB258F}" destId="{E24734D8-199B-47C1-B6C5-444DAC9B51EB}" srcOrd="0" destOrd="0" presId="urn:microsoft.com/office/officeart/2005/8/layout/vList2"/>
    <dgm:cxn modelId="{97887EB4-596A-4259-8370-D85CBF0A1564}" srcId="{4651780E-BEF2-43F7-9C79-BD86903C4B60}" destId="{BF0C85EA-BA92-4771-BB88-3AA7DEC689C0}" srcOrd="1" destOrd="0" parTransId="{A0B76147-3A87-4F86-97BC-B733E58A7684}" sibTransId="{2A5FD2AE-D4BE-496E-BA85-9E14E1D54726}"/>
    <dgm:cxn modelId="{46E25854-1F2A-4063-9717-AEDF9565B7A8}" type="presParOf" srcId="{3CC93F94-D463-456A-AB66-BA79B73610A1}" destId="{E24734D8-199B-47C1-B6C5-444DAC9B51EB}" srcOrd="0" destOrd="0" presId="urn:microsoft.com/office/officeart/2005/8/layout/vList2"/>
    <dgm:cxn modelId="{F849110D-8FED-496A-BF49-75F049DDF1CE}" type="presParOf" srcId="{3CC93F94-D463-456A-AB66-BA79B73610A1}" destId="{32B0B0ED-AE35-4D5E-ACCE-B2809E11D7BC}" srcOrd="1" destOrd="0" presId="urn:microsoft.com/office/officeart/2005/8/layout/vList2"/>
    <dgm:cxn modelId="{F8A3A13D-6CAD-4405-A11D-B4362B140DBD}" type="presParOf" srcId="{3CC93F94-D463-456A-AB66-BA79B73610A1}" destId="{406A3811-C157-475D-85FC-84849A223D14}" srcOrd="2" destOrd="0" presId="urn:microsoft.com/office/officeart/2005/8/layout/vList2"/>
    <dgm:cxn modelId="{B9624245-58F7-4E53-80C8-6193226F8D8D}" type="presParOf" srcId="{3CC93F94-D463-456A-AB66-BA79B73610A1}" destId="{5ADF61DF-98F5-4C14-9D04-42357F2A27FF}" srcOrd="3" destOrd="0" presId="urn:microsoft.com/office/officeart/2005/8/layout/vList2"/>
    <dgm:cxn modelId="{867F50F1-5CA2-4DB3-8CAD-6E51060A5029}" type="presParOf" srcId="{3CC93F94-D463-456A-AB66-BA79B73610A1}" destId="{AD2A76B0-7B10-4F2C-83E4-D5CED9827C8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A4B75-7A08-452B-83F6-572235623C16}">
      <dsp:nvSpPr>
        <dsp:cNvPr id="0" name=""/>
        <dsp:cNvSpPr/>
      </dsp:nvSpPr>
      <dsp:spPr>
        <a:xfrm>
          <a:off x="0" y="177156"/>
          <a:ext cx="3619499" cy="2171700"/>
        </a:xfrm>
        <a:prstGeom prst="rect">
          <a:avLst/>
        </a:prstGeom>
        <a:solidFill>
          <a:schemeClr val="accent4">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Town has a shortage of affordable housing due to the high cost of housing </a:t>
          </a:r>
          <a:r>
            <a:rPr lang="en-US" sz="1800" kern="1200" dirty="0"/>
            <a:t>which impacts the general welfare of Town and residents, the municipal &amp; school district workforce, first responders, and other essential workers;</a:t>
          </a:r>
        </a:p>
      </dsp:txBody>
      <dsp:txXfrm>
        <a:off x="0" y="177156"/>
        <a:ext cx="3619499" cy="2171700"/>
      </dsp:txXfrm>
    </dsp:sp>
    <dsp:sp modelId="{B6798A40-E2B2-4D19-AD92-331AA8BF0526}">
      <dsp:nvSpPr>
        <dsp:cNvPr id="0" name=""/>
        <dsp:cNvSpPr/>
      </dsp:nvSpPr>
      <dsp:spPr>
        <a:xfrm>
          <a:off x="3981450" y="182889"/>
          <a:ext cx="3619499" cy="2171700"/>
        </a:xfrm>
        <a:prstGeom prst="rect">
          <a:avLst/>
        </a:prstGeom>
        <a:solidFill>
          <a:schemeClr val="accent4">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a:t>
          </a:r>
          <a:r>
            <a:rPr lang="en-US" sz="1800" b="1" kern="1200" dirty="0"/>
            <a:t>social and economic diversity of the Town </a:t>
          </a:r>
          <a:r>
            <a:rPr lang="en-US" sz="1800" kern="1200" dirty="0"/>
            <a:t>is dependent upon a reasonable supply of affordable housing; </a:t>
          </a:r>
        </a:p>
      </dsp:txBody>
      <dsp:txXfrm>
        <a:off x="3981450" y="182889"/>
        <a:ext cx="3619499" cy="2171700"/>
      </dsp:txXfrm>
    </dsp:sp>
    <dsp:sp modelId="{65151ECD-3025-4C91-9C77-649E285E2161}">
      <dsp:nvSpPr>
        <dsp:cNvPr id="0" name=""/>
        <dsp:cNvSpPr/>
      </dsp:nvSpPr>
      <dsp:spPr>
        <a:xfrm>
          <a:off x="7962900" y="182889"/>
          <a:ext cx="3619499" cy="2171700"/>
        </a:xfrm>
        <a:prstGeom prst="rect">
          <a:avLst/>
        </a:prstGeom>
        <a:solidFill>
          <a:schemeClr val="accent4">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Certain development projects attract new residents to the Town, </a:t>
          </a:r>
          <a:r>
            <a:rPr lang="en-US" sz="1800" b="1" kern="1200" dirty="0"/>
            <a:t>placing pressure on the supply and availability </a:t>
          </a:r>
          <a:r>
            <a:rPr lang="en-US" sz="1800" kern="1200" dirty="0"/>
            <a:t>of affordable housing;</a:t>
          </a:r>
        </a:p>
      </dsp:txBody>
      <dsp:txXfrm>
        <a:off x="7962900" y="182889"/>
        <a:ext cx="3619499" cy="2171700"/>
      </dsp:txXfrm>
    </dsp:sp>
    <dsp:sp modelId="{D9A27971-04AE-4C0D-8E04-691F29803237}">
      <dsp:nvSpPr>
        <dsp:cNvPr id="0" name=""/>
        <dsp:cNvSpPr/>
      </dsp:nvSpPr>
      <dsp:spPr>
        <a:xfrm>
          <a:off x="0" y="3107055"/>
          <a:ext cx="3619499" cy="2171700"/>
        </a:xfrm>
        <a:prstGeom prst="rect">
          <a:avLst/>
        </a:prstGeom>
        <a:solidFill>
          <a:schemeClr val="accent4">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a:t>
          </a:r>
          <a:r>
            <a:rPr lang="en-US" sz="1800" b="1" kern="1200" dirty="0"/>
            <a:t>Town’s Comprehensive Plan </a:t>
          </a:r>
          <a:r>
            <a:rPr lang="en-US" sz="1800" kern="1200" dirty="0"/>
            <a:t>supports the creation of affordable housing within the Town;</a:t>
          </a:r>
        </a:p>
      </dsp:txBody>
      <dsp:txXfrm>
        <a:off x="0" y="3107055"/>
        <a:ext cx="3619499" cy="2171700"/>
      </dsp:txXfrm>
    </dsp:sp>
    <dsp:sp modelId="{19862C07-318A-43D7-A32F-EA2B368F44DF}">
      <dsp:nvSpPr>
        <dsp:cNvPr id="0" name=""/>
        <dsp:cNvSpPr/>
      </dsp:nvSpPr>
      <dsp:spPr>
        <a:xfrm>
          <a:off x="3981450" y="3107055"/>
          <a:ext cx="3619499" cy="2171700"/>
        </a:xfrm>
        <a:prstGeom prst="rect">
          <a:avLst/>
        </a:prstGeom>
        <a:solidFill>
          <a:schemeClr val="accent4">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The Yorktown Community Housing Board administers the Town’s affordable housing program and establishes affordability guidelines;</a:t>
          </a:r>
        </a:p>
      </dsp:txBody>
      <dsp:txXfrm>
        <a:off x="3981450" y="3107055"/>
        <a:ext cx="3619499" cy="2171700"/>
      </dsp:txXfrm>
    </dsp:sp>
    <dsp:sp modelId="{60D1994C-6087-44A7-BC61-5930C77B034D}">
      <dsp:nvSpPr>
        <dsp:cNvPr id="0" name=""/>
        <dsp:cNvSpPr/>
      </dsp:nvSpPr>
      <dsp:spPr>
        <a:xfrm>
          <a:off x="7962900" y="3107055"/>
          <a:ext cx="3619499" cy="2171700"/>
        </a:xfrm>
        <a:prstGeom prst="rect">
          <a:avLst/>
        </a:prstGeom>
        <a:solidFill>
          <a:schemeClr val="accent4">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It is the policy of the Town to </a:t>
          </a:r>
          <a:r>
            <a:rPr lang="en-US" sz="1800" b="1" kern="1200" dirty="0"/>
            <a:t>require builders of new housing to incorporate affordable housing within their developments.  </a:t>
          </a:r>
          <a:endParaRPr lang="en-US" sz="1800" kern="1200" dirty="0"/>
        </a:p>
      </dsp:txBody>
      <dsp:txXfrm>
        <a:off x="7962900" y="3107055"/>
        <a:ext cx="3619499" cy="21717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734D8-199B-47C1-B6C5-444DAC9B51EB}">
      <dsp:nvSpPr>
        <dsp:cNvPr id="0" name=""/>
        <dsp:cNvSpPr/>
      </dsp:nvSpPr>
      <dsp:spPr>
        <a:xfrm>
          <a:off x="0" y="22706"/>
          <a:ext cx="10515600" cy="1649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ensure that </a:t>
          </a:r>
          <a:r>
            <a:rPr lang="en-US" sz="3000" b="1" kern="1200" dirty="0"/>
            <a:t>new residential development</a:t>
          </a:r>
          <a:r>
            <a:rPr lang="en-US" sz="3000" kern="1200" dirty="0"/>
            <a:t> in the Town includes a </a:t>
          </a:r>
          <a:r>
            <a:rPr lang="en-US" sz="3000" b="1" kern="1200" dirty="0"/>
            <a:t>reasonable supply </a:t>
          </a:r>
          <a:r>
            <a:rPr lang="en-US" sz="3000" kern="1200" dirty="0"/>
            <a:t>of affordable housing to </a:t>
          </a:r>
          <a:r>
            <a:rPr lang="en-US" sz="3000" b="1" kern="1200" dirty="0"/>
            <a:t>address housing needs</a:t>
          </a:r>
          <a:r>
            <a:rPr lang="en-US" sz="3000" kern="1200" dirty="0"/>
            <a:t>. </a:t>
          </a:r>
        </a:p>
      </dsp:txBody>
      <dsp:txXfrm>
        <a:off x="80532" y="103238"/>
        <a:ext cx="10354536" cy="1488636"/>
      </dsp:txXfrm>
    </dsp:sp>
    <dsp:sp modelId="{406A3811-C157-475D-85FC-84849A223D14}">
      <dsp:nvSpPr>
        <dsp:cNvPr id="0" name=""/>
        <dsp:cNvSpPr/>
      </dsp:nvSpPr>
      <dsp:spPr>
        <a:xfrm>
          <a:off x="0" y="1758806"/>
          <a:ext cx="10515600" cy="1649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sets forth </a:t>
          </a:r>
          <a:r>
            <a:rPr lang="en-US" sz="3000" b="1" kern="1200" dirty="0"/>
            <a:t>standards</a:t>
          </a:r>
          <a:r>
            <a:rPr lang="en-US" sz="3000" kern="1200" dirty="0"/>
            <a:t> for affordable housing to be provided in conjunction with new residential developments.  </a:t>
          </a:r>
        </a:p>
      </dsp:txBody>
      <dsp:txXfrm>
        <a:off x="80532" y="1839338"/>
        <a:ext cx="10354536" cy="1488636"/>
      </dsp:txXfrm>
    </dsp:sp>
    <dsp:sp modelId="{AD2A76B0-7B10-4F2C-83E4-D5CED9827C8F}">
      <dsp:nvSpPr>
        <dsp:cNvPr id="0" name=""/>
        <dsp:cNvSpPr/>
      </dsp:nvSpPr>
      <dsp:spPr>
        <a:xfrm>
          <a:off x="0" y="3494906"/>
          <a:ext cx="10515600" cy="1649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provision of such housing may be achieved through the conveyance of land and the </a:t>
          </a:r>
          <a:r>
            <a:rPr lang="en-US" sz="3000" b="1" kern="1200" dirty="0"/>
            <a:t>construction of fair and affordable housing units </a:t>
          </a:r>
          <a:r>
            <a:rPr lang="en-US" sz="3000" kern="1200" dirty="0"/>
            <a:t>in the residential developments. </a:t>
          </a:r>
        </a:p>
      </dsp:txBody>
      <dsp:txXfrm>
        <a:off x="80532" y="3575438"/>
        <a:ext cx="10354536" cy="14886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D8E6B1-F899-49BC-82A6-724AD8F582F1}" type="datetimeFigureOut">
              <a:rPr lang="en-US" smtClean="0"/>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2B8BB0-E190-4AAD-A9F4-90E172BCBCE2}" type="slidenum">
              <a:rPr lang="en-US" smtClean="0"/>
              <a:t>‹#›</a:t>
            </a:fld>
            <a:endParaRPr lang="en-US"/>
          </a:p>
        </p:txBody>
      </p:sp>
    </p:spTree>
    <p:extLst>
      <p:ext uri="{BB962C8B-B14F-4D97-AF65-F5344CB8AC3E}">
        <p14:creationId xmlns:p14="http://schemas.microsoft.com/office/powerpoint/2010/main" val="7378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2</a:t>
            </a:fld>
            <a:endParaRPr lang="en-US"/>
          </a:p>
        </p:txBody>
      </p:sp>
    </p:spTree>
    <p:extLst>
      <p:ext uri="{BB962C8B-B14F-4D97-AF65-F5344CB8AC3E}">
        <p14:creationId xmlns:p14="http://schemas.microsoft.com/office/powerpoint/2010/main" val="983929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18</a:t>
            </a:fld>
            <a:endParaRPr lang="en-US"/>
          </a:p>
        </p:txBody>
      </p:sp>
    </p:spTree>
    <p:extLst>
      <p:ext uri="{BB962C8B-B14F-4D97-AF65-F5344CB8AC3E}">
        <p14:creationId xmlns:p14="http://schemas.microsoft.com/office/powerpoint/2010/main" val="1011615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6</a:t>
            </a:fld>
            <a:endParaRPr lang="en-US"/>
          </a:p>
        </p:txBody>
      </p:sp>
    </p:spTree>
    <p:extLst>
      <p:ext uri="{BB962C8B-B14F-4D97-AF65-F5344CB8AC3E}">
        <p14:creationId xmlns:p14="http://schemas.microsoft.com/office/powerpoint/2010/main" val="135053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8</a:t>
            </a:fld>
            <a:endParaRPr lang="en-US"/>
          </a:p>
        </p:txBody>
      </p:sp>
    </p:spTree>
    <p:extLst>
      <p:ext uri="{BB962C8B-B14F-4D97-AF65-F5344CB8AC3E}">
        <p14:creationId xmlns:p14="http://schemas.microsoft.com/office/powerpoint/2010/main" val="2011704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47602-07A8-B81B-1F4C-60AAF809A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61AF1-BBB8-A177-E5C8-BEC78DDC3C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9C15AE-066E-5558-4533-78C9988C4B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AA6B25-3689-98E7-B249-DAAFC8A0D40D}"/>
              </a:ext>
            </a:extLst>
          </p:cNvPr>
          <p:cNvSpPr>
            <a:spLocks noGrp="1"/>
          </p:cNvSpPr>
          <p:nvPr>
            <p:ph type="sldNum" sz="quarter" idx="5"/>
          </p:nvPr>
        </p:nvSpPr>
        <p:spPr/>
        <p:txBody>
          <a:bodyPr/>
          <a:lstStyle/>
          <a:p>
            <a:fld id="{CD2B8BB0-E190-4AAD-A9F4-90E172BCBCE2}" type="slidenum">
              <a:rPr lang="en-US" smtClean="0"/>
              <a:t>10</a:t>
            </a:fld>
            <a:endParaRPr lang="en-US"/>
          </a:p>
        </p:txBody>
      </p:sp>
    </p:spTree>
    <p:extLst>
      <p:ext uri="{BB962C8B-B14F-4D97-AF65-F5344CB8AC3E}">
        <p14:creationId xmlns:p14="http://schemas.microsoft.com/office/powerpoint/2010/main" val="4105519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11</a:t>
            </a:fld>
            <a:endParaRPr lang="en-US"/>
          </a:p>
        </p:txBody>
      </p:sp>
    </p:spTree>
    <p:extLst>
      <p:ext uri="{BB962C8B-B14F-4D97-AF65-F5344CB8AC3E}">
        <p14:creationId xmlns:p14="http://schemas.microsoft.com/office/powerpoint/2010/main" val="3952523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13</a:t>
            </a:fld>
            <a:endParaRPr lang="en-US"/>
          </a:p>
        </p:txBody>
      </p:sp>
    </p:spTree>
    <p:extLst>
      <p:ext uri="{BB962C8B-B14F-4D97-AF65-F5344CB8AC3E}">
        <p14:creationId xmlns:p14="http://schemas.microsoft.com/office/powerpoint/2010/main" val="450625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7D65-D5FF-C2F9-BD85-243C9B4E9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DC340-6799-8C7B-563C-81F4D78B08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AD849D-2DEC-9DD8-8546-6A54A723EA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3F5F62-B505-BE60-A144-BF198592C3C0}"/>
              </a:ext>
            </a:extLst>
          </p:cNvPr>
          <p:cNvSpPr>
            <a:spLocks noGrp="1"/>
          </p:cNvSpPr>
          <p:nvPr>
            <p:ph type="sldNum" sz="quarter" idx="5"/>
          </p:nvPr>
        </p:nvSpPr>
        <p:spPr/>
        <p:txBody>
          <a:bodyPr/>
          <a:lstStyle/>
          <a:p>
            <a:fld id="{CD2B8BB0-E190-4AAD-A9F4-90E172BCBCE2}" type="slidenum">
              <a:rPr lang="en-US" smtClean="0"/>
              <a:t>14</a:t>
            </a:fld>
            <a:endParaRPr lang="en-US"/>
          </a:p>
        </p:txBody>
      </p:sp>
    </p:spTree>
    <p:extLst>
      <p:ext uri="{BB962C8B-B14F-4D97-AF65-F5344CB8AC3E}">
        <p14:creationId xmlns:p14="http://schemas.microsoft.com/office/powerpoint/2010/main" val="3530676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2B8BB0-E190-4AAD-A9F4-90E172BCBCE2}" type="slidenum">
              <a:rPr lang="en-US" smtClean="0"/>
              <a:t>15</a:t>
            </a:fld>
            <a:endParaRPr lang="en-US"/>
          </a:p>
        </p:txBody>
      </p:sp>
    </p:spTree>
    <p:extLst>
      <p:ext uri="{BB962C8B-B14F-4D97-AF65-F5344CB8AC3E}">
        <p14:creationId xmlns:p14="http://schemas.microsoft.com/office/powerpoint/2010/main" val="3595772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FD0A-120D-3CA8-6103-C7165A3DF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85854-4BB3-2CF3-C803-52F6C7902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5445D5-6366-E4AB-BB7E-7EA6D602C6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05A2DE-8F91-2464-D8EB-0F2AC0E04DC0}"/>
              </a:ext>
            </a:extLst>
          </p:cNvPr>
          <p:cNvSpPr>
            <a:spLocks noGrp="1"/>
          </p:cNvSpPr>
          <p:nvPr>
            <p:ph type="sldNum" sz="quarter" idx="5"/>
          </p:nvPr>
        </p:nvSpPr>
        <p:spPr/>
        <p:txBody>
          <a:bodyPr/>
          <a:lstStyle/>
          <a:p>
            <a:fld id="{CD2B8BB0-E190-4AAD-A9F4-90E172BCBCE2}" type="slidenum">
              <a:rPr lang="en-US" smtClean="0"/>
              <a:t>16</a:t>
            </a:fld>
            <a:endParaRPr lang="en-US"/>
          </a:p>
        </p:txBody>
      </p:sp>
    </p:spTree>
    <p:extLst>
      <p:ext uri="{BB962C8B-B14F-4D97-AF65-F5344CB8AC3E}">
        <p14:creationId xmlns:p14="http://schemas.microsoft.com/office/powerpoint/2010/main" val="1930076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F1C40-EDBF-9534-B73D-FCE7A810C0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BD5B96-3A26-85D9-91E5-E8D3D208FF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2CDBE8-BF0E-6E56-D322-47E0C9CD6C32}"/>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5" name="Footer Placeholder 4">
            <a:extLst>
              <a:ext uri="{FF2B5EF4-FFF2-40B4-BE49-F238E27FC236}">
                <a16:creationId xmlns:a16="http://schemas.microsoft.com/office/drawing/2014/main" id="{F3AD0E5C-5F72-32AD-AC81-E0F31FE830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48F54B-ABC8-1278-F0B7-BF82011B0227}"/>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972614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7838-25B9-A4F4-6CE9-C4F47230C0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2073-24D4-1C64-1D1E-9807318B87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69AB8-AE11-CB5B-7377-BB8AEBF34882}"/>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5" name="Footer Placeholder 4">
            <a:extLst>
              <a:ext uri="{FF2B5EF4-FFF2-40B4-BE49-F238E27FC236}">
                <a16:creationId xmlns:a16="http://schemas.microsoft.com/office/drawing/2014/main" id="{090DC9AE-C5E3-788E-8262-8737148EE9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9A27D8-241A-35BD-02B6-3FC93C4D4ED3}"/>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116059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0FC0CD-2640-F64D-18FA-E856150AE9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D42885-A363-4F88-F27C-7696D364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51D70-6484-B25B-A0B8-DF05BC76E2B8}"/>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5" name="Footer Placeholder 4">
            <a:extLst>
              <a:ext uri="{FF2B5EF4-FFF2-40B4-BE49-F238E27FC236}">
                <a16:creationId xmlns:a16="http://schemas.microsoft.com/office/drawing/2014/main" id="{AA1D9A9F-F142-A174-099B-744FCD1C3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16193-B268-6B93-2806-0BB786D5DE95}"/>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435612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672A9-8456-2B66-3A02-EECC121FDF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EB0C9F-1BA0-00FA-4A9E-7FE357A738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0EC9E-6955-2C9B-66CF-A375D46E0ED5}"/>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5" name="Footer Placeholder 4">
            <a:extLst>
              <a:ext uri="{FF2B5EF4-FFF2-40B4-BE49-F238E27FC236}">
                <a16:creationId xmlns:a16="http://schemas.microsoft.com/office/drawing/2014/main" id="{42F9338E-9936-E8D6-50E6-D23B14509E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8C25F-EB35-7524-EAB2-F292CCD65C4A}"/>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66083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B26D3-85FE-A6A5-EBC5-A6A94DFFE4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EBB701-F7A5-E0C0-0591-8FF0983B6B6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D17A60-F5D3-DA2C-51C6-104BA59D0864}"/>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5" name="Footer Placeholder 4">
            <a:extLst>
              <a:ext uri="{FF2B5EF4-FFF2-40B4-BE49-F238E27FC236}">
                <a16:creationId xmlns:a16="http://schemas.microsoft.com/office/drawing/2014/main" id="{E0F93A99-A3DD-F542-DCB3-6E567A163E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16812-1CCD-C1BC-9F45-E26DD9E30B47}"/>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994603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14C3F-60C7-7416-99A0-2DBDF57610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8FC9F1-F4E8-A485-999C-68DDD4C9CF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38B833-E1A1-C65B-7B88-619B1EFE5C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9C9318-9075-4CF2-7409-A0306A0A4BAD}"/>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6" name="Footer Placeholder 5">
            <a:extLst>
              <a:ext uri="{FF2B5EF4-FFF2-40B4-BE49-F238E27FC236}">
                <a16:creationId xmlns:a16="http://schemas.microsoft.com/office/drawing/2014/main" id="{F3B3B7BB-D522-904C-CC75-B9D26A547D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9B4C5C-011D-97AC-5FED-BAE594CB0A47}"/>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599615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86234-F758-7E23-358F-1317D8CB14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14C2B5-F88B-46DA-D135-03193113B0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BE7F4A-4321-DBFC-34EB-AE369485CE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547383-237E-CDA2-03E2-611F295824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82790D-6318-F398-9C97-12C1522425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E9035A-68D5-9497-2D7A-D13C3D43BAB8}"/>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8" name="Footer Placeholder 7">
            <a:extLst>
              <a:ext uri="{FF2B5EF4-FFF2-40B4-BE49-F238E27FC236}">
                <a16:creationId xmlns:a16="http://schemas.microsoft.com/office/drawing/2014/main" id="{4BC2ACA9-E875-3366-007B-CFF523D799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37C022-0C45-F52E-76B8-089853EC46AF}"/>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22056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DD97F-18B2-6A74-681C-178BAFEE33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8D8245-1492-BCAA-0A43-A71754B8F189}"/>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4" name="Footer Placeholder 3">
            <a:extLst>
              <a:ext uri="{FF2B5EF4-FFF2-40B4-BE49-F238E27FC236}">
                <a16:creationId xmlns:a16="http://schemas.microsoft.com/office/drawing/2014/main" id="{27B4C3A0-5784-6039-1733-1AFB1DDAB5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0A843B-27CE-9C09-80F6-C692B99709FF}"/>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255315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629BF4-6B26-FC5D-45E9-0E97E1F666D8}"/>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3" name="Footer Placeholder 2">
            <a:extLst>
              <a:ext uri="{FF2B5EF4-FFF2-40B4-BE49-F238E27FC236}">
                <a16:creationId xmlns:a16="http://schemas.microsoft.com/office/drawing/2014/main" id="{E1C4B918-5978-EF73-53D1-03511DCCDC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A4B832-75F6-FE17-1572-7325C2F32F9D}"/>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14651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808DD-544C-C830-6A87-868F662EE9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C6B82E-36DD-E52A-EE5E-6C8170508F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D4CA03-3A68-39AF-0564-C4FC6B42D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161082-0828-2EC3-6BF2-A115F83D7D95}"/>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6" name="Footer Placeholder 5">
            <a:extLst>
              <a:ext uri="{FF2B5EF4-FFF2-40B4-BE49-F238E27FC236}">
                <a16:creationId xmlns:a16="http://schemas.microsoft.com/office/drawing/2014/main" id="{63C7EB61-820D-EC45-9D36-F2EEF6EF28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41FF6-76AC-CCB6-4A28-44967263722C}"/>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108395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C2D9F-84AE-647B-46CD-29052473DC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00D8E9-971C-6709-B5EA-01DF9AFFA5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404C15-FD32-B0D1-0FA3-E01A78CD7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2DE2C4-DF12-C34E-0904-6C70C97E7753}"/>
              </a:ext>
            </a:extLst>
          </p:cNvPr>
          <p:cNvSpPr>
            <a:spLocks noGrp="1"/>
          </p:cNvSpPr>
          <p:nvPr>
            <p:ph type="dt" sz="half" idx="10"/>
          </p:nvPr>
        </p:nvSpPr>
        <p:spPr/>
        <p:txBody>
          <a:bodyPr/>
          <a:lstStyle/>
          <a:p>
            <a:fld id="{E7736193-EDE3-4BB5-AE5F-E6E5472AB8BE}" type="datetimeFigureOut">
              <a:rPr lang="en-US" smtClean="0"/>
              <a:t>4/14/2026</a:t>
            </a:fld>
            <a:endParaRPr lang="en-US"/>
          </a:p>
        </p:txBody>
      </p:sp>
      <p:sp>
        <p:nvSpPr>
          <p:cNvPr id="6" name="Footer Placeholder 5">
            <a:extLst>
              <a:ext uri="{FF2B5EF4-FFF2-40B4-BE49-F238E27FC236}">
                <a16:creationId xmlns:a16="http://schemas.microsoft.com/office/drawing/2014/main" id="{3D22E7F9-09A7-4565-A3BE-7CD80C0232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A63688-87C3-B284-088C-4D89E524BEDA}"/>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536728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D2F5CD-3A19-7A15-B8FF-BA4BB7327C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A2C95B-3365-980B-DBF5-2867BD71D2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3F796-63AA-D2F4-467B-21DEEF602C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736193-EDE3-4BB5-AE5F-E6E5472AB8BE}" type="datetimeFigureOut">
              <a:rPr lang="en-US" smtClean="0"/>
              <a:t>4/14/2026</a:t>
            </a:fld>
            <a:endParaRPr lang="en-US"/>
          </a:p>
        </p:txBody>
      </p:sp>
      <p:sp>
        <p:nvSpPr>
          <p:cNvPr id="5" name="Footer Placeholder 4">
            <a:extLst>
              <a:ext uri="{FF2B5EF4-FFF2-40B4-BE49-F238E27FC236}">
                <a16:creationId xmlns:a16="http://schemas.microsoft.com/office/drawing/2014/main" id="{F53C7F4E-E67A-A98A-2558-8E563FCA74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5C672E5-C931-BD96-AB4B-25051A7754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C2C9B9-B4B7-45CC-A7EB-16F8BADE9045}" type="slidenum">
              <a:rPr lang="en-US" smtClean="0"/>
              <a:t>‹#›</a:t>
            </a:fld>
            <a:endParaRPr lang="en-US"/>
          </a:p>
        </p:txBody>
      </p:sp>
    </p:spTree>
    <p:extLst>
      <p:ext uri="{BB962C8B-B14F-4D97-AF65-F5344CB8AC3E}">
        <p14:creationId xmlns:p14="http://schemas.microsoft.com/office/powerpoint/2010/main" val="18039506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ecode360.com/1620146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F26AF7-D430-4FC5-56E1-EE005DE81A65}"/>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2155FD-3B9F-B756-E4FA-CA3D14E11749}"/>
              </a:ext>
            </a:extLst>
          </p:cNvPr>
          <p:cNvSpPr>
            <a:spLocks noGrp="1"/>
          </p:cNvSpPr>
          <p:nvPr>
            <p:ph type="ctrTitle"/>
          </p:nvPr>
        </p:nvSpPr>
        <p:spPr>
          <a:xfrm>
            <a:off x="643468" y="643467"/>
            <a:ext cx="6204372" cy="1358053"/>
          </a:xfrm>
        </p:spPr>
        <p:txBody>
          <a:bodyPr vert="horz" lIns="91440" tIns="45720" rIns="91440" bIns="45720" rtlCol="0">
            <a:normAutofit fontScale="90000"/>
          </a:bodyPr>
          <a:lstStyle/>
          <a:p>
            <a:pPr algn="l"/>
            <a:r>
              <a:rPr lang="en-US" sz="4800" dirty="0">
                <a:solidFill>
                  <a:schemeClr val="accent1">
                    <a:lumMod val="75000"/>
                  </a:schemeClr>
                </a:solidFill>
              </a:rPr>
              <a:t>Yorktown Community Housing Board</a:t>
            </a:r>
            <a:endParaRPr lang="en-US" sz="4800" kern="1200" dirty="0">
              <a:solidFill>
                <a:schemeClr val="accent1">
                  <a:lumMod val="75000"/>
                </a:schemeClr>
              </a:solidFill>
              <a:latin typeface="+mj-lt"/>
              <a:ea typeface="+mj-ea"/>
              <a:cs typeface="+mj-cs"/>
            </a:endParaRPr>
          </a:p>
        </p:txBody>
      </p:sp>
      <p:sp>
        <p:nvSpPr>
          <p:cNvPr id="3" name="Subtitle 2">
            <a:extLst>
              <a:ext uri="{FF2B5EF4-FFF2-40B4-BE49-F238E27FC236}">
                <a16:creationId xmlns:a16="http://schemas.microsoft.com/office/drawing/2014/main" id="{24D9908B-9759-0E8C-FAC1-AC5EDEC8D2E4}"/>
              </a:ext>
            </a:extLst>
          </p:cNvPr>
          <p:cNvSpPr>
            <a:spLocks noGrp="1"/>
          </p:cNvSpPr>
          <p:nvPr>
            <p:ph type="subTitle" idx="1"/>
          </p:nvPr>
        </p:nvSpPr>
        <p:spPr>
          <a:xfrm>
            <a:off x="643466" y="2493713"/>
            <a:ext cx="7002474" cy="2674384"/>
          </a:xfrm>
        </p:spPr>
        <p:txBody>
          <a:bodyPr>
            <a:normAutofit fontScale="47500" lnSpcReduction="20000"/>
          </a:bodyPr>
          <a:lstStyle/>
          <a:p>
            <a:pPr algn="l"/>
            <a:r>
              <a:rPr lang="en-US" sz="8400" dirty="0">
                <a:solidFill>
                  <a:schemeClr val="accent1">
                    <a:lumMod val="75000"/>
                  </a:schemeClr>
                </a:solidFill>
              </a:rPr>
              <a:t>Proposed reinstatement of Section </a:t>
            </a:r>
            <a:r>
              <a:rPr lang="en-US" sz="8800" dirty="0">
                <a:solidFill>
                  <a:schemeClr val="accent1">
                    <a:lumMod val="75000"/>
                  </a:schemeClr>
                </a:solidFill>
              </a:rPr>
              <a:t>§ </a:t>
            </a:r>
            <a:r>
              <a:rPr lang="en-US" sz="8400" dirty="0">
                <a:solidFill>
                  <a:schemeClr val="accent1">
                    <a:lumMod val="75000"/>
                  </a:schemeClr>
                </a:solidFill>
              </a:rPr>
              <a:t>102 </a:t>
            </a:r>
          </a:p>
          <a:p>
            <a:pPr algn="l"/>
            <a:endParaRPr lang="en-US" sz="8400" dirty="0">
              <a:solidFill>
                <a:schemeClr val="accent1">
                  <a:lumMod val="75000"/>
                </a:schemeClr>
              </a:solidFill>
            </a:endParaRPr>
          </a:p>
          <a:p>
            <a:pPr algn="l"/>
            <a:r>
              <a:rPr lang="en-US" sz="8400" dirty="0">
                <a:solidFill>
                  <a:schemeClr val="accent1">
                    <a:lumMod val="75000"/>
                  </a:schemeClr>
                </a:solidFill>
              </a:rPr>
              <a:t>Affordable Housing Set-Aside</a:t>
            </a:r>
          </a:p>
          <a:p>
            <a:pPr algn="l"/>
            <a:endParaRPr lang="en-US" sz="2000" dirty="0"/>
          </a:p>
        </p:txBody>
      </p:sp>
      <p:pic>
        <p:nvPicPr>
          <p:cNvPr id="7" name="Content Placeholder 6" descr="Figures of houses in different position and sizes">
            <a:extLst>
              <a:ext uri="{FF2B5EF4-FFF2-40B4-BE49-F238E27FC236}">
                <a16:creationId xmlns:a16="http://schemas.microsoft.com/office/drawing/2014/main" id="{4E68B147-1D4E-4F27-A0DA-DC6528EB868A}"/>
              </a:ext>
            </a:extLst>
          </p:cNvPr>
          <p:cNvPicPr>
            <a:picLocks noGrp="1" noChangeAspect="1"/>
          </p:cNvPicPr>
          <p:nvPr>
            <p:ph idx="4294967295"/>
          </p:nvPr>
        </p:nvPicPr>
        <p:blipFill>
          <a:blip r:embed="rId2"/>
          <a:srcRect l="16800" r="34293"/>
          <a:stretch>
            <a:fillRect/>
          </a:stretch>
        </p:blipFill>
        <p:spPr>
          <a:xfrm>
            <a:off x="6927950" y="492193"/>
            <a:ext cx="5261002" cy="6050847"/>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TextBox 3">
            <a:extLst>
              <a:ext uri="{FF2B5EF4-FFF2-40B4-BE49-F238E27FC236}">
                <a16:creationId xmlns:a16="http://schemas.microsoft.com/office/drawing/2014/main" id="{C0AF05DF-AC83-2D9B-BBDD-E1985E054F35}"/>
              </a:ext>
            </a:extLst>
          </p:cNvPr>
          <p:cNvSpPr txBox="1"/>
          <p:nvPr/>
        </p:nvSpPr>
        <p:spPr>
          <a:xfrm>
            <a:off x="643466" y="5549950"/>
            <a:ext cx="7147984" cy="877163"/>
          </a:xfrm>
          <a:prstGeom prst="rect">
            <a:avLst/>
          </a:prstGeom>
          <a:noFill/>
        </p:spPr>
        <p:txBody>
          <a:bodyPr wrap="square" rtlCol="0">
            <a:spAutoFit/>
          </a:bodyPr>
          <a:lstStyle/>
          <a:p>
            <a:pPr>
              <a:spcAft>
                <a:spcPts val="600"/>
              </a:spcAft>
            </a:pPr>
            <a:r>
              <a:rPr lang="en-US" sz="2800" dirty="0">
                <a:solidFill>
                  <a:schemeClr val="accent1">
                    <a:lumMod val="75000"/>
                  </a:schemeClr>
                </a:solidFill>
              </a:rPr>
              <a:t>Presentation to Town Board  April 14, 2026</a:t>
            </a:r>
          </a:p>
          <a:p>
            <a:pPr>
              <a:spcAft>
                <a:spcPts val="600"/>
              </a:spcAft>
            </a:pPr>
            <a:endParaRPr lang="en-US" dirty="0"/>
          </a:p>
        </p:txBody>
      </p:sp>
    </p:spTree>
    <p:extLst>
      <p:ext uri="{BB962C8B-B14F-4D97-AF65-F5344CB8AC3E}">
        <p14:creationId xmlns:p14="http://schemas.microsoft.com/office/powerpoint/2010/main" val="3215989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8BE8CA-6322-F3E2-F025-B6C21F41543D}"/>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63D4391A-D225-7187-961F-744B7058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384DD3-65B7-8B5A-6CA6-F6E4AB98D945}"/>
              </a:ext>
            </a:extLst>
          </p:cNvPr>
          <p:cNvSpPr>
            <a:spLocks noGrp="1"/>
          </p:cNvSpPr>
          <p:nvPr>
            <p:ph type="title"/>
          </p:nvPr>
        </p:nvSpPr>
        <p:spPr>
          <a:xfrm>
            <a:off x="243840" y="144081"/>
            <a:ext cx="11948160" cy="851599"/>
          </a:xfrm>
        </p:spPr>
        <p:txBody>
          <a:bodyPr anchor="ctr">
            <a:normAutofit/>
          </a:bodyPr>
          <a:lstStyle/>
          <a:p>
            <a:r>
              <a:rPr lang="en-US" sz="3700" dirty="0"/>
              <a:t>§ </a:t>
            </a:r>
            <a:r>
              <a:rPr lang="en-US" sz="3700" b="1" dirty="0"/>
              <a:t>102-6</a:t>
            </a:r>
            <a:r>
              <a:rPr lang="en-US" sz="3700" dirty="0"/>
              <a:t>. </a:t>
            </a:r>
            <a:r>
              <a:rPr lang="en-US" sz="3700" b="1" dirty="0"/>
              <a:t>Provisions Applicable to Rental AHUs </a:t>
            </a:r>
            <a:endParaRPr lang="en-US" sz="3700" dirty="0"/>
          </a:p>
        </p:txBody>
      </p:sp>
      <p:sp>
        <p:nvSpPr>
          <p:cNvPr id="3" name="Content Placeholder 2">
            <a:extLst>
              <a:ext uri="{FF2B5EF4-FFF2-40B4-BE49-F238E27FC236}">
                <a16:creationId xmlns:a16="http://schemas.microsoft.com/office/drawing/2014/main" id="{82301A3B-FDDD-DB8D-9B3C-165A624ED571}"/>
              </a:ext>
            </a:extLst>
          </p:cNvPr>
          <p:cNvSpPr>
            <a:spLocks noGrp="1"/>
          </p:cNvSpPr>
          <p:nvPr>
            <p:ph idx="1"/>
          </p:nvPr>
        </p:nvSpPr>
        <p:spPr>
          <a:xfrm>
            <a:off x="314325" y="914399"/>
            <a:ext cx="9957435" cy="5799520"/>
          </a:xfrm>
        </p:spPr>
        <p:txBody>
          <a:bodyPr anchor="ctr">
            <a:noAutofit/>
          </a:bodyPr>
          <a:lstStyle/>
          <a:p>
            <a:pPr lvl="0"/>
            <a:r>
              <a:rPr lang="en-US" sz="2400" b="1" dirty="0"/>
              <a:t>Continued eligibility.  </a:t>
            </a:r>
            <a:r>
              <a:rPr lang="en-US" sz="2400" dirty="0"/>
              <a:t>120 days prior to lease expiration, the Owner or Manager </a:t>
            </a:r>
            <a:r>
              <a:rPr lang="en-US" sz="2400" b="1" dirty="0"/>
              <a:t>requests income documentation </a:t>
            </a:r>
            <a:r>
              <a:rPr lang="en-US" sz="2400" dirty="0"/>
              <a:t>from Tenant.  </a:t>
            </a:r>
          </a:p>
          <a:p>
            <a:pPr lvl="0"/>
            <a:endParaRPr lang="en-US" sz="2400" dirty="0"/>
          </a:p>
          <a:p>
            <a:pPr lvl="0"/>
            <a:r>
              <a:rPr lang="en-US" sz="2400" dirty="0"/>
              <a:t>The Owner or Manager shall review eligibility based on the rent and income guidelines provided by the YCHB in effect at that time.  </a:t>
            </a:r>
          </a:p>
          <a:p>
            <a:pPr lvl="0"/>
            <a:endParaRPr lang="en-US" sz="2400" dirty="0"/>
          </a:p>
          <a:p>
            <a:pPr lvl="0"/>
            <a:r>
              <a:rPr lang="en-US" sz="2400" dirty="0"/>
              <a:t>If Tenant remains eligible, </a:t>
            </a:r>
            <a:r>
              <a:rPr lang="en-US" sz="2400" b="1" dirty="0"/>
              <a:t>Tenant is offered a renewal lease </a:t>
            </a:r>
            <a:r>
              <a:rPr lang="en-US" sz="2400" dirty="0"/>
              <a:t>at a rent no greater than the Low HOME Rent for the unit size occupied. </a:t>
            </a:r>
          </a:p>
          <a:p>
            <a:pPr lvl="0"/>
            <a:endParaRPr lang="en-US" sz="2400" dirty="0"/>
          </a:p>
          <a:p>
            <a:pPr lvl="0"/>
            <a:r>
              <a:rPr lang="en-US" sz="2400" dirty="0"/>
              <a:t>If the Tenant </a:t>
            </a:r>
            <a:r>
              <a:rPr lang="en-US" sz="2400" b="1" dirty="0"/>
              <a:t>fails to submit income documentation </a:t>
            </a:r>
            <a:r>
              <a:rPr lang="en-US" sz="2400" dirty="0"/>
              <a:t>for all occupants, Owner shall not offer Tenant a renewal lease and shall </a:t>
            </a:r>
            <a:r>
              <a:rPr lang="en-US" sz="2400" b="1" dirty="0"/>
              <a:t>terminate Tenant’s lease</a:t>
            </a:r>
            <a:r>
              <a:rPr lang="en-US" sz="2400" dirty="0"/>
              <a:t>.</a:t>
            </a:r>
            <a:endParaRPr lang="en-US" sz="2200" dirty="0"/>
          </a:p>
        </p:txBody>
      </p:sp>
      <p:pic>
        <p:nvPicPr>
          <p:cNvPr id="4" name="Picture 3">
            <a:extLst>
              <a:ext uri="{FF2B5EF4-FFF2-40B4-BE49-F238E27FC236}">
                <a16:creationId xmlns:a16="http://schemas.microsoft.com/office/drawing/2014/main" id="{11195E21-BAC8-B455-2A7C-40F354F68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8695" y="196195"/>
            <a:ext cx="1725733" cy="2157166"/>
          </a:xfrm>
          <a:prstGeom prst="rect">
            <a:avLst/>
          </a:prstGeom>
        </p:spPr>
      </p:pic>
    </p:spTree>
    <p:extLst>
      <p:ext uri="{BB962C8B-B14F-4D97-AF65-F5344CB8AC3E}">
        <p14:creationId xmlns:p14="http://schemas.microsoft.com/office/powerpoint/2010/main" val="174541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E5DE7-C0B9-291C-7371-E0788F7F1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CF28D-CA60-7776-B4C4-357F53663F8A}"/>
              </a:ext>
            </a:extLst>
          </p:cNvPr>
          <p:cNvSpPr>
            <a:spLocks noGrp="1"/>
          </p:cNvSpPr>
          <p:nvPr>
            <p:ph type="title"/>
          </p:nvPr>
        </p:nvSpPr>
        <p:spPr>
          <a:xfrm>
            <a:off x="325120" y="365125"/>
            <a:ext cx="11551920" cy="711835"/>
          </a:xfrm>
        </p:spPr>
        <p:txBody>
          <a:bodyPr>
            <a:normAutofit/>
          </a:bodyPr>
          <a:lstStyle/>
          <a:p>
            <a:r>
              <a:rPr lang="en-US" sz="3600" dirty="0"/>
              <a:t>§ </a:t>
            </a:r>
            <a:r>
              <a:rPr lang="en-US" sz="3600" b="1" dirty="0"/>
              <a:t>102-6</a:t>
            </a:r>
            <a:r>
              <a:rPr lang="en-US" sz="3600" dirty="0"/>
              <a:t>. </a:t>
            </a:r>
            <a:r>
              <a:rPr lang="en-US" sz="3600" b="1" dirty="0"/>
              <a:t>Provisions Applicable to Rental AHUs </a:t>
            </a:r>
            <a:endParaRPr lang="en-US" sz="3600" dirty="0"/>
          </a:p>
        </p:txBody>
      </p:sp>
      <p:sp>
        <p:nvSpPr>
          <p:cNvPr id="3" name="Content Placeholder 2">
            <a:extLst>
              <a:ext uri="{FF2B5EF4-FFF2-40B4-BE49-F238E27FC236}">
                <a16:creationId xmlns:a16="http://schemas.microsoft.com/office/drawing/2014/main" id="{E9344312-DD2A-75B5-9761-BD2A33D37ACA}"/>
              </a:ext>
            </a:extLst>
          </p:cNvPr>
          <p:cNvSpPr>
            <a:spLocks noGrp="1"/>
          </p:cNvSpPr>
          <p:nvPr>
            <p:ph idx="1"/>
          </p:nvPr>
        </p:nvSpPr>
        <p:spPr>
          <a:xfrm>
            <a:off x="325120" y="1191657"/>
            <a:ext cx="10057130" cy="5151993"/>
          </a:xfrm>
        </p:spPr>
        <p:txBody>
          <a:bodyPr>
            <a:normAutofit lnSpcReduction="10000"/>
          </a:bodyPr>
          <a:lstStyle/>
          <a:p>
            <a:pPr marL="0" lvl="0" indent="0">
              <a:buNone/>
            </a:pPr>
            <a:r>
              <a:rPr lang="en-US" dirty="0"/>
              <a:t>Nothing precludes Owner / Manager from:  </a:t>
            </a:r>
          </a:p>
          <a:p>
            <a:pPr lvl="0"/>
            <a:r>
              <a:rPr lang="en-US" dirty="0"/>
              <a:t>following </a:t>
            </a:r>
            <a:r>
              <a:rPr lang="en-US" b="1" dirty="0"/>
              <a:t>standard industry practices </a:t>
            </a:r>
            <a:r>
              <a:rPr lang="en-US" dirty="0"/>
              <a:t>in evaluating the background and credit history of prospective tenants and making reasonable business judgements regarding the </a:t>
            </a:r>
            <a:r>
              <a:rPr lang="en-US" b="1" dirty="0"/>
              <a:t>acceptability of applicants</a:t>
            </a:r>
            <a:r>
              <a:rPr lang="en-US" dirty="0"/>
              <a:t>. </a:t>
            </a:r>
          </a:p>
          <a:p>
            <a:pPr lvl="0"/>
            <a:r>
              <a:rPr lang="en-US" b="1" dirty="0"/>
              <a:t>enforcing the terms of the lease </a:t>
            </a:r>
            <a:r>
              <a:rPr lang="en-US" dirty="0"/>
              <a:t>and rules and regulations, including initiating an action in court for non-payment of rent or for holdover in an AHU after lease termination for cause or ineligibility. </a:t>
            </a:r>
          </a:p>
          <a:p>
            <a:pPr marL="0" lvl="0" indent="0">
              <a:buNone/>
            </a:pPr>
            <a:r>
              <a:rPr lang="en-US" dirty="0"/>
              <a:t>Security deposit requirements of eligible rental AHUs shall be limited to one (1) month rent deposit.</a:t>
            </a:r>
          </a:p>
          <a:p>
            <a:pPr marL="0" lvl="0" indent="0">
              <a:buNone/>
            </a:pPr>
            <a:r>
              <a:rPr lang="en-US" dirty="0"/>
              <a:t>YCHB shall inform Owner or Manager of the rent and income eligibility requirements on or before May 31 of each year.</a:t>
            </a:r>
          </a:p>
          <a:p>
            <a:pPr lvl="0"/>
            <a:endParaRPr lang="en-US" dirty="0"/>
          </a:p>
        </p:txBody>
      </p:sp>
      <p:pic>
        <p:nvPicPr>
          <p:cNvPr id="8" name="Picture 7">
            <a:extLst>
              <a:ext uri="{FF2B5EF4-FFF2-40B4-BE49-F238E27FC236}">
                <a16:creationId xmlns:a16="http://schemas.microsoft.com/office/drawing/2014/main" id="{24E903EE-A8D4-5BEB-D62C-D503D3D2A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8695" y="196195"/>
            <a:ext cx="1725733" cy="2157166"/>
          </a:xfrm>
          <a:prstGeom prst="rect">
            <a:avLst/>
          </a:prstGeom>
        </p:spPr>
      </p:pic>
    </p:spTree>
    <p:extLst>
      <p:ext uri="{BB962C8B-B14F-4D97-AF65-F5344CB8AC3E}">
        <p14:creationId xmlns:p14="http://schemas.microsoft.com/office/powerpoint/2010/main" val="2095072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6B94CD-06A8-B7BE-8FCE-8826FBF8AE37}"/>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D3E19A98-94E1-A476-C3AA-16AFF7B6D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8936E2-3A57-2108-4C78-F9DB43CAA444}"/>
              </a:ext>
            </a:extLst>
          </p:cNvPr>
          <p:cNvSpPr>
            <a:spLocks noGrp="1"/>
          </p:cNvSpPr>
          <p:nvPr>
            <p:ph type="title"/>
          </p:nvPr>
        </p:nvSpPr>
        <p:spPr>
          <a:xfrm>
            <a:off x="243840" y="144081"/>
            <a:ext cx="11948160" cy="851599"/>
          </a:xfrm>
        </p:spPr>
        <p:txBody>
          <a:bodyPr anchor="ctr">
            <a:normAutofit/>
          </a:bodyPr>
          <a:lstStyle/>
          <a:p>
            <a:r>
              <a:rPr lang="en-US" sz="3700" dirty="0"/>
              <a:t>§ </a:t>
            </a:r>
            <a:r>
              <a:rPr lang="en-US" sz="3700" b="1" dirty="0"/>
              <a:t>102-6</a:t>
            </a:r>
            <a:r>
              <a:rPr lang="en-US" sz="3700" dirty="0"/>
              <a:t>. </a:t>
            </a:r>
            <a:r>
              <a:rPr lang="en-US" sz="3700" b="1" dirty="0"/>
              <a:t>Provisions Applicable to Rental AHUs </a:t>
            </a:r>
            <a:endParaRPr lang="en-US" sz="3700" dirty="0"/>
          </a:p>
        </p:txBody>
      </p:sp>
      <p:sp>
        <p:nvSpPr>
          <p:cNvPr id="3" name="Content Placeholder 2">
            <a:extLst>
              <a:ext uri="{FF2B5EF4-FFF2-40B4-BE49-F238E27FC236}">
                <a16:creationId xmlns:a16="http://schemas.microsoft.com/office/drawing/2014/main" id="{5272FC6C-416F-E1BA-3492-40DC2F882F5D}"/>
              </a:ext>
            </a:extLst>
          </p:cNvPr>
          <p:cNvSpPr>
            <a:spLocks noGrp="1"/>
          </p:cNvSpPr>
          <p:nvPr>
            <p:ph idx="1"/>
          </p:nvPr>
        </p:nvSpPr>
        <p:spPr>
          <a:xfrm>
            <a:off x="2966721" y="995680"/>
            <a:ext cx="8834754" cy="5718239"/>
          </a:xfrm>
        </p:spPr>
        <p:txBody>
          <a:bodyPr anchor="ctr">
            <a:noAutofit/>
          </a:bodyPr>
          <a:lstStyle/>
          <a:p>
            <a:r>
              <a:rPr lang="en-US" sz="2200" b="1" dirty="0"/>
              <a:t>If Tenant’s income </a:t>
            </a:r>
            <a:r>
              <a:rPr lang="en-US" sz="2200" dirty="0"/>
              <a:t>documentation establishes that Tenant’s annual gross income </a:t>
            </a:r>
            <a:r>
              <a:rPr lang="en-US" sz="2200" b="1" dirty="0"/>
              <a:t>exceeds by more than 40% </a:t>
            </a:r>
            <a:r>
              <a:rPr lang="en-US" sz="2200" dirty="0"/>
              <a:t>the maximum income for eligibility then allowable,  the Tenant may </a:t>
            </a:r>
            <a:r>
              <a:rPr lang="en-US" sz="2200" b="1" dirty="0"/>
              <a:t>complete</a:t>
            </a:r>
            <a:r>
              <a:rPr lang="en-US" sz="2200" dirty="0"/>
              <a:t> the Tenant’s current lease term.  </a:t>
            </a:r>
          </a:p>
          <a:p>
            <a:endParaRPr lang="en-US" sz="2200" dirty="0"/>
          </a:p>
          <a:p>
            <a:r>
              <a:rPr lang="en-US" sz="2200" b="1" dirty="0"/>
              <a:t>If a non-­restricted rental unit is available </a:t>
            </a:r>
            <a:r>
              <a:rPr lang="en-US" sz="2200" dirty="0"/>
              <a:t>in the development at the termination of such lease term, and if the resident meets the credit and/or financial qualifications that the Owner or Manager requires of other applicants for non-restricted rental units, </a:t>
            </a:r>
            <a:r>
              <a:rPr lang="en-US" sz="2200" b="1" dirty="0"/>
              <a:t>the Owner or Manager shall offer the Tenant a lease for such non-restricted rental unit.  </a:t>
            </a:r>
          </a:p>
          <a:p>
            <a:endParaRPr lang="en-US" sz="2200" dirty="0"/>
          </a:p>
          <a:p>
            <a:r>
              <a:rPr lang="en-US" sz="2200" dirty="0"/>
              <a:t>If no such dwelling unit shall be available at said time and accepted by the Tenant, the Owner shall offer the Tenant </a:t>
            </a:r>
            <a:r>
              <a:rPr lang="en-US" sz="2200" b="1" dirty="0"/>
              <a:t>a one-year lease for the AHU the Tenant occupies</a:t>
            </a:r>
            <a:r>
              <a:rPr lang="en-US" sz="2200" dirty="0"/>
              <a:t> but shall not offer Tenant a renewal of the lease beyond the expiration of said term.  </a:t>
            </a:r>
          </a:p>
        </p:txBody>
      </p:sp>
      <p:pic>
        <p:nvPicPr>
          <p:cNvPr id="7" name="Picture 6" descr="Figures of houses in different position and sizes">
            <a:extLst>
              <a:ext uri="{FF2B5EF4-FFF2-40B4-BE49-F238E27FC236}">
                <a16:creationId xmlns:a16="http://schemas.microsoft.com/office/drawing/2014/main" id="{C82E0804-167D-377C-03CA-5E79CCA3541C}"/>
              </a:ext>
            </a:extLst>
          </p:cNvPr>
          <p:cNvPicPr>
            <a:picLocks noChangeAspect="1"/>
          </p:cNvPicPr>
          <p:nvPr/>
        </p:nvPicPr>
        <p:blipFill>
          <a:blip r:embed="rId2"/>
          <a:srcRect l="19412" r="36905" b="-1"/>
          <a:stretch>
            <a:fillRect/>
          </a:stretch>
        </p:blipFill>
        <p:spPr>
          <a:xfrm>
            <a:off x="243840" y="851599"/>
            <a:ext cx="2479040" cy="5862320"/>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948915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9D6A5-DF95-EBED-EBA2-FD45318F1B32}"/>
              </a:ext>
            </a:extLst>
          </p:cNvPr>
          <p:cNvSpPr>
            <a:spLocks noGrp="1"/>
          </p:cNvSpPr>
          <p:nvPr>
            <p:ph type="title"/>
          </p:nvPr>
        </p:nvSpPr>
        <p:spPr>
          <a:xfrm>
            <a:off x="295275" y="203201"/>
            <a:ext cx="11601450" cy="1111250"/>
          </a:xfrm>
        </p:spPr>
        <p:txBody>
          <a:bodyPr>
            <a:normAutofit/>
          </a:bodyPr>
          <a:lstStyle/>
          <a:p>
            <a:r>
              <a:rPr lang="en-US" sz="4000" dirty="0"/>
              <a:t>Is Yorktown an outlier?  What do our neighbors require?  </a:t>
            </a:r>
          </a:p>
        </p:txBody>
      </p:sp>
      <p:graphicFrame>
        <p:nvGraphicFramePr>
          <p:cNvPr id="3" name="Table 2">
            <a:extLst>
              <a:ext uri="{FF2B5EF4-FFF2-40B4-BE49-F238E27FC236}">
                <a16:creationId xmlns:a16="http://schemas.microsoft.com/office/drawing/2014/main" id="{D13464AB-C9A4-85C8-FCA6-CD02C7D3C513}"/>
              </a:ext>
            </a:extLst>
          </p:cNvPr>
          <p:cNvGraphicFramePr>
            <a:graphicFrameLocks noGrp="1"/>
          </p:cNvGraphicFramePr>
          <p:nvPr>
            <p:extLst>
              <p:ext uri="{D42A27DB-BD31-4B8C-83A1-F6EECF244321}">
                <p14:modId xmlns:p14="http://schemas.microsoft.com/office/powerpoint/2010/main" val="2008260743"/>
              </p:ext>
            </p:extLst>
          </p:nvPr>
        </p:nvGraphicFramePr>
        <p:xfrm>
          <a:off x="488948" y="1009650"/>
          <a:ext cx="11112503" cy="5591916"/>
        </p:xfrm>
        <a:graphic>
          <a:graphicData uri="http://schemas.openxmlformats.org/drawingml/2006/table">
            <a:tbl>
              <a:tblPr firstRow="1" bandRow="1">
                <a:tableStyleId>{5C22544A-7EE6-4342-B048-85BDC9FD1C3A}</a:tableStyleId>
              </a:tblPr>
              <a:tblGrid>
                <a:gridCol w="1473202">
                  <a:extLst>
                    <a:ext uri="{9D8B030D-6E8A-4147-A177-3AD203B41FA5}">
                      <a16:colId xmlns:a16="http://schemas.microsoft.com/office/drawing/2014/main" val="103404884"/>
                    </a:ext>
                  </a:extLst>
                </a:gridCol>
                <a:gridCol w="1093618">
                  <a:extLst>
                    <a:ext uri="{9D8B030D-6E8A-4147-A177-3AD203B41FA5}">
                      <a16:colId xmlns:a16="http://schemas.microsoft.com/office/drawing/2014/main" val="1014750311"/>
                    </a:ext>
                  </a:extLst>
                </a:gridCol>
                <a:gridCol w="3352502">
                  <a:extLst>
                    <a:ext uri="{9D8B030D-6E8A-4147-A177-3AD203B41FA5}">
                      <a16:colId xmlns:a16="http://schemas.microsoft.com/office/drawing/2014/main" val="2337797122"/>
                    </a:ext>
                  </a:extLst>
                </a:gridCol>
                <a:gridCol w="2640480">
                  <a:extLst>
                    <a:ext uri="{9D8B030D-6E8A-4147-A177-3AD203B41FA5}">
                      <a16:colId xmlns:a16="http://schemas.microsoft.com/office/drawing/2014/main" val="3609311690"/>
                    </a:ext>
                  </a:extLst>
                </a:gridCol>
                <a:gridCol w="2552701">
                  <a:extLst>
                    <a:ext uri="{9D8B030D-6E8A-4147-A177-3AD203B41FA5}">
                      <a16:colId xmlns:a16="http://schemas.microsoft.com/office/drawing/2014/main" val="2320926087"/>
                    </a:ext>
                  </a:extLst>
                </a:gridCol>
              </a:tblGrid>
              <a:tr h="664490">
                <a:tc>
                  <a:txBody>
                    <a:bodyPr/>
                    <a:lstStyle/>
                    <a:p>
                      <a:r>
                        <a:rPr lang="en-US" dirty="0"/>
                        <a:t>Municipality</a:t>
                      </a:r>
                    </a:p>
                  </a:txBody>
                  <a:tcPr/>
                </a:tc>
                <a:tc>
                  <a:txBody>
                    <a:bodyPr/>
                    <a:lstStyle/>
                    <a:p>
                      <a:r>
                        <a:rPr lang="en-US" dirty="0"/>
                        <a:t>Set-aside</a:t>
                      </a:r>
                    </a:p>
                  </a:txBody>
                  <a:tcPr/>
                </a:tc>
                <a:tc>
                  <a:txBody>
                    <a:bodyPr/>
                    <a:lstStyle/>
                    <a:p>
                      <a:r>
                        <a:rPr lang="en-US" dirty="0"/>
                        <a:t>Special / Key Incentives</a:t>
                      </a:r>
                    </a:p>
                  </a:txBody>
                  <a:tcPr/>
                </a:tc>
                <a:tc>
                  <a:txBody>
                    <a:bodyPr/>
                    <a:lstStyle/>
                    <a:p>
                      <a:r>
                        <a:rPr lang="en-US" dirty="0"/>
                        <a:t>Single family zones</a:t>
                      </a:r>
                    </a:p>
                  </a:txBody>
                  <a:tcPr/>
                </a:tc>
                <a:tc>
                  <a:txBody>
                    <a:bodyPr/>
                    <a:lstStyle/>
                    <a:p>
                      <a:r>
                        <a:rPr lang="en-US" dirty="0"/>
                        <a:t>Multi family zones</a:t>
                      </a:r>
                    </a:p>
                  </a:txBody>
                  <a:tcPr/>
                </a:tc>
                <a:extLst>
                  <a:ext uri="{0D108BD9-81ED-4DB2-BD59-A6C34878D82A}">
                    <a16:rowId xmlns:a16="http://schemas.microsoft.com/office/drawing/2014/main" val="1857536086"/>
                  </a:ext>
                </a:extLst>
              </a:tr>
              <a:tr h="907135">
                <a:tc>
                  <a:txBody>
                    <a:bodyPr/>
                    <a:lstStyle/>
                    <a:p>
                      <a:r>
                        <a:rPr lang="en-US" sz="1400" dirty="0"/>
                        <a:t>Bedford</a:t>
                      </a:r>
                    </a:p>
                  </a:txBody>
                  <a:tcPr/>
                </a:tc>
                <a:tc>
                  <a:txBody>
                    <a:bodyPr/>
                    <a:lstStyle/>
                    <a:p>
                      <a:r>
                        <a:rPr lang="en-US" sz="1400" dirty="0"/>
                        <a:t>10%</a:t>
                      </a:r>
                    </a:p>
                  </a:txBody>
                  <a:tcPr/>
                </a:tc>
                <a:tc>
                  <a:txBody>
                    <a:bodyPr/>
                    <a:lstStyle/>
                    <a:p>
                      <a:r>
                        <a:rPr lang="en-US" sz="1400" dirty="0"/>
                        <a:t>If developer is not providing affordable housing, such as subdivisions of four or less units, developer asked for fee in lieu, funding affordable housing development.</a:t>
                      </a:r>
                    </a:p>
                  </a:txBody>
                  <a:tcPr/>
                </a:tc>
                <a:tc>
                  <a:txBody>
                    <a:bodyPr/>
                    <a:lstStyle/>
                    <a:p>
                      <a:r>
                        <a:rPr lang="en-US" sz="1400" dirty="0"/>
                        <a:t>For 5 or more units, no less than 10% or 1 AHU (rounded). Example 17 units would require 2 AHUs.</a:t>
                      </a:r>
                    </a:p>
                  </a:txBody>
                  <a:tcPr/>
                </a:tc>
                <a:tc>
                  <a:txBody>
                    <a:bodyPr/>
                    <a:lstStyle/>
                    <a:p>
                      <a:r>
                        <a:rPr lang="en-US" sz="1400" dirty="0"/>
                        <a:t>At least 20% required to be AHUs.  </a:t>
                      </a:r>
                    </a:p>
                  </a:txBody>
                  <a:tcPr/>
                </a:tc>
                <a:extLst>
                  <a:ext uri="{0D108BD9-81ED-4DB2-BD59-A6C34878D82A}">
                    <a16:rowId xmlns:a16="http://schemas.microsoft.com/office/drawing/2014/main" val="2017402000"/>
                  </a:ext>
                </a:extLst>
              </a:tr>
              <a:tr h="537920">
                <a:tc>
                  <a:txBody>
                    <a:bodyPr/>
                    <a:lstStyle/>
                    <a:p>
                      <a:r>
                        <a:rPr lang="en-US" sz="1400" dirty="0"/>
                        <a:t>Cortlandt</a:t>
                      </a:r>
                    </a:p>
                  </a:txBody>
                  <a:tcPr/>
                </a:tc>
                <a:tc>
                  <a:txBody>
                    <a:bodyPr/>
                    <a:lstStyle/>
                    <a:p>
                      <a:r>
                        <a:rPr lang="en-US" sz="1400" dirty="0"/>
                        <a:t>10%</a:t>
                      </a:r>
                    </a:p>
                  </a:txBody>
                  <a:tcPr/>
                </a:tc>
                <a:tc>
                  <a:txBody>
                    <a:bodyPr/>
                    <a:lstStyle/>
                    <a:p>
                      <a:r>
                        <a:rPr lang="en-US" sz="1400" dirty="0"/>
                        <a:t>Applied within Community Business Development (CBD) floating zone</a:t>
                      </a:r>
                    </a:p>
                  </a:txBody>
                  <a:tcPr/>
                </a:tc>
                <a:tc>
                  <a:txBody>
                    <a:bodyPr/>
                    <a:lstStyle/>
                    <a:p>
                      <a:endParaRPr lang="en-US" sz="1400"/>
                    </a:p>
                  </a:txBody>
                  <a:tcPr/>
                </a:tc>
                <a:tc>
                  <a:txBody>
                    <a:bodyPr/>
                    <a:lstStyle/>
                    <a:p>
                      <a:endParaRPr lang="en-US" sz="1400" dirty="0"/>
                    </a:p>
                  </a:txBody>
                  <a:tcPr/>
                </a:tc>
                <a:extLst>
                  <a:ext uri="{0D108BD9-81ED-4DB2-BD59-A6C34878D82A}">
                    <a16:rowId xmlns:a16="http://schemas.microsoft.com/office/drawing/2014/main" val="1089998140"/>
                  </a:ext>
                </a:extLst>
              </a:tr>
              <a:tr h="980913">
                <a:tc>
                  <a:txBody>
                    <a:bodyPr/>
                    <a:lstStyle/>
                    <a:p>
                      <a:r>
                        <a:rPr lang="en-US" sz="1400" dirty="0"/>
                        <a:t>Croton-on-Hudson</a:t>
                      </a:r>
                    </a:p>
                  </a:txBody>
                  <a:tcPr/>
                </a:tc>
                <a:tc>
                  <a:txBody>
                    <a:bodyPr/>
                    <a:lstStyle/>
                    <a:p>
                      <a:r>
                        <a:rPr lang="en-US" sz="1400" dirty="0"/>
                        <a:t>10%</a:t>
                      </a:r>
                    </a:p>
                  </a:txBody>
                  <a:tcPr/>
                </a:tc>
                <a:tc>
                  <a:txBody>
                    <a:bodyPr/>
                    <a:lstStyle/>
                    <a:p>
                      <a:r>
                        <a:rPr lang="en-US" sz="1400" dirty="0"/>
                        <a:t>Voluntary density waiver available for developers who exceed the minimum requirement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For 10 or more units, no less than 10% or 1 AHU (rounded). Example 10-14 = 1 AHU, 15-24 units requires 2 AHUs.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For 10 or more units, no less than 10% or 1 AHU (rounded). Example 10-14 = 1 AHU, 15-24 units requires 2 AHUs.</a:t>
                      </a:r>
                    </a:p>
                  </a:txBody>
                  <a:tcPr/>
                </a:tc>
                <a:extLst>
                  <a:ext uri="{0D108BD9-81ED-4DB2-BD59-A6C34878D82A}">
                    <a16:rowId xmlns:a16="http://schemas.microsoft.com/office/drawing/2014/main" val="2229091858"/>
                  </a:ext>
                </a:extLst>
              </a:tr>
              <a:tr h="384982">
                <a:tc>
                  <a:txBody>
                    <a:bodyPr/>
                    <a:lstStyle/>
                    <a:p>
                      <a:r>
                        <a:rPr lang="en-US" sz="1400" dirty="0"/>
                        <a:t>Mount Kisco</a:t>
                      </a:r>
                    </a:p>
                  </a:txBody>
                  <a:tcPr/>
                </a:tc>
                <a:tc>
                  <a:txBody>
                    <a:bodyPr/>
                    <a:lstStyle/>
                    <a:p>
                      <a:r>
                        <a:rPr lang="en-US" sz="1400" dirty="0"/>
                        <a:t>None</a:t>
                      </a:r>
                    </a:p>
                  </a:txBody>
                  <a:tcPr/>
                </a:tc>
                <a:tc>
                  <a:txBody>
                    <a:bodyPr/>
                    <a:lstStyle/>
                    <a:p>
                      <a:r>
                        <a:rPr lang="en-US" sz="1400" dirty="0"/>
                        <a:t>Operates public housing and Section 8 programs through Mt Kisco Housing Authority, including Kisco Gardens and 109 vouchers. </a:t>
                      </a:r>
                    </a:p>
                  </a:txBody>
                  <a:tcPr/>
                </a:tc>
                <a:tc>
                  <a:txBody>
                    <a:bodyPr/>
                    <a:lstStyle/>
                    <a:p>
                      <a:r>
                        <a:rPr lang="en-US" sz="1400" dirty="0"/>
                        <a:t>N/A</a:t>
                      </a:r>
                    </a:p>
                  </a:txBody>
                  <a:tcPr/>
                </a:tc>
                <a:tc>
                  <a:txBody>
                    <a:bodyPr/>
                    <a:lstStyle/>
                    <a:p>
                      <a:r>
                        <a:rPr lang="en-US" sz="1400" dirty="0"/>
                        <a:t>N/A</a:t>
                      </a:r>
                    </a:p>
                  </a:txBody>
                  <a:tcPr/>
                </a:tc>
                <a:extLst>
                  <a:ext uri="{0D108BD9-81ED-4DB2-BD59-A6C34878D82A}">
                    <a16:rowId xmlns:a16="http://schemas.microsoft.com/office/drawing/2014/main" val="3318879573"/>
                  </a:ext>
                </a:extLst>
              </a:tr>
              <a:tr h="537920">
                <a:tc>
                  <a:txBody>
                    <a:bodyPr/>
                    <a:lstStyle/>
                    <a:p>
                      <a:r>
                        <a:rPr lang="en-US" sz="1400" dirty="0"/>
                        <a:t>Ossining</a:t>
                      </a:r>
                    </a:p>
                  </a:txBody>
                  <a:tcPr/>
                </a:tc>
                <a:tc>
                  <a:txBody>
                    <a:bodyPr/>
                    <a:lstStyle/>
                    <a:p>
                      <a:r>
                        <a:rPr lang="en-US" sz="1400" kern="1200" dirty="0">
                          <a:solidFill>
                            <a:schemeClr val="dk1"/>
                          </a:solidFill>
                          <a:latin typeface="+mn-lt"/>
                          <a:ea typeface="+mn-ea"/>
                          <a:cs typeface="+mn-cs"/>
                        </a:rPr>
                        <a:t>10%</a:t>
                      </a:r>
                    </a:p>
                  </a:txBody>
                  <a:tcPr/>
                </a:tc>
                <a:tc>
                  <a:txBody>
                    <a:bodyPr/>
                    <a:lstStyle/>
                    <a:p>
                      <a:r>
                        <a:rPr lang="en-US" sz="1400" kern="1200" dirty="0">
                          <a:solidFill>
                            <a:schemeClr val="dk1"/>
                          </a:solidFill>
                          <a:latin typeface="+mn-lt"/>
                          <a:ea typeface="+mn-ea"/>
                          <a:cs typeface="+mn-cs"/>
                        </a:rPr>
                        <a:t>10% density bonus available; ETPA opt-out requires 20% set-aside at ≤50% AMI</a:t>
                      </a:r>
                    </a:p>
                  </a:txBody>
                  <a:tcPr/>
                </a:tc>
                <a:tc>
                  <a:txBody>
                    <a:bodyPr/>
                    <a:lstStyle/>
                    <a:p>
                      <a:r>
                        <a:rPr lang="en-US" sz="1400" kern="1200" dirty="0">
                          <a:solidFill>
                            <a:schemeClr val="dk1"/>
                          </a:solidFill>
                          <a:latin typeface="+mn-lt"/>
                          <a:ea typeface="+mn-ea"/>
                          <a:cs typeface="+mn-cs"/>
                        </a:rPr>
                        <a:t>6+ unit developments (new or substantial rehab)</a:t>
                      </a:r>
                    </a:p>
                  </a:txBody>
                  <a:tcPr/>
                </a:tc>
                <a:tc>
                  <a:txBody>
                    <a:bodyPr/>
                    <a:lstStyle/>
                    <a:p>
                      <a:endParaRPr lang="en-US" sz="1400" kern="1200" dirty="0">
                        <a:solidFill>
                          <a:schemeClr val="dk1"/>
                        </a:solidFill>
                        <a:latin typeface="+mn-lt"/>
                        <a:ea typeface="+mn-ea"/>
                        <a:cs typeface="+mn-cs"/>
                      </a:endParaRPr>
                    </a:p>
                  </a:txBody>
                  <a:tcPr/>
                </a:tc>
                <a:extLst>
                  <a:ext uri="{0D108BD9-81ED-4DB2-BD59-A6C34878D82A}">
                    <a16:rowId xmlns:a16="http://schemas.microsoft.com/office/drawing/2014/main" val="253353573"/>
                  </a:ext>
                </a:extLst>
              </a:tr>
              <a:tr h="980913">
                <a:tc>
                  <a:txBody>
                    <a:bodyPr/>
                    <a:lstStyle/>
                    <a:p>
                      <a:r>
                        <a:rPr lang="en-US" sz="1400" dirty="0"/>
                        <a:t>Somers</a:t>
                      </a:r>
                    </a:p>
                  </a:txBody>
                  <a:tcPr/>
                </a:tc>
                <a:tc>
                  <a:txBody>
                    <a:bodyPr/>
                    <a:lstStyle/>
                    <a:p>
                      <a:r>
                        <a:rPr lang="en-US" sz="1400" dirty="0"/>
                        <a:t>Recent drop from 20% to 10%-15%</a:t>
                      </a:r>
                    </a:p>
                  </a:txBody>
                  <a:tcPr/>
                </a:tc>
                <a:tc>
                  <a:txBody>
                    <a:bodyPr/>
                    <a:lstStyle/>
                    <a:p>
                      <a:r>
                        <a:rPr lang="en-US" sz="1400" kern="1200" dirty="0">
                          <a:solidFill>
                            <a:schemeClr val="dk1"/>
                          </a:solidFill>
                          <a:latin typeface="+mn-lt"/>
                          <a:ea typeface="+mn-ea"/>
                          <a:cs typeface="+mn-cs"/>
                        </a:rPr>
                        <a:t>Affordability required permanently (not just 50 years).  </a:t>
                      </a:r>
                    </a:p>
                  </a:txBody>
                  <a:tcPr/>
                </a:tc>
                <a:tc>
                  <a:txBody>
                    <a:bodyPr/>
                    <a:lstStyle/>
                    <a:p>
                      <a:endParaRPr lang="en-US" sz="1400" kern="1200" dirty="0">
                        <a:solidFill>
                          <a:schemeClr val="dk1"/>
                        </a:solidFill>
                        <a:latin typeface="+mn-lt"/>
                        <a:ea typeface="+mn-ea"/>
                        <a:cs typeface="+mn-cs"/>
                      </a:endParaRPr>
                    </a:p>
                  </a:txBody>
                  <a:tcPr/>
                </a:tc>
                <a:tc>
                  <a:txBody>
                    <a:bodyPr/>
                    <a:lstStyle/>
                    <a:p>
                      <a:r>
                        <a:rPr lang="en-US" sz="1400" kern="1200" dirty="0">
                          <a:solidFill>
                            <a:schemeClr val="dk1"/>
                          </a:solidFill>
                          <a:latin typeface="+mn-lt"/>
                          <a:ea typeface="+mn-ea"/>
                          <a:cs typeface="+mn-cs"/>
                        </a:rPr>
                        <a:t>MFR-BP (Baldwin Place) multifamily floating zone requires 15% AHUs</a:t>
                      </a:r>
                    </a:p>
                  </a:txBody>
                  <a:tcPr/>
                </a:tc>
                <a:extLst>
                  <a:ext uri="{0D108BD9-81ED-4DB2-BD59-A6C34878D82A}">
                    <a16:rowId xmlns:a16="http://schemas.microsoft.com/office/drawing/2014/main" val="84296988"/>
                  </a:ext>
                </a:extLst>
              </a:tr>
            </a:tbl>
          </a:graphicData>
        </a:graphic>
      </p:graphicFrame>
    </p:spTree>
    <p:extLst>
      <p:ext uri="{BB962C8B-B14F-4D97-AF65-F5344CB8AC3E}">
        <p14:creationId xmlns:p14="http://schemas.microsoft.com/office/powerpoint/2010/main" val="731490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9D9716-600B-2EC6-D7F9-A779E40799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78A088-9003-0273-0C92-22E60FF47C26}"/>
              </a:ext>
            </a:extLst>
          </p:cNvPr>
          <p:cNvSpPr>
            <a:spLocks noGrp="1"/>
          </p:cNvSpPr>
          <p:nvPr>
            <p:ph type="title"/>
          </p:nvPr>
        </p:nvSpPr>
        <p:spPr>
          <a:xfrm>
            <a:off x="457200" y="365125"/>
            <a:ext cx="7048500" cy="1006475"/>
          </a:xfrm>
        </p:spPr>
        <p:txBody>
          <a:bodyPr/>
          <a:lstStyle/>
          <a:p>
            <a:r>
              <a:rPr lang="en-US" dirty="0"/>
              <a:t>Missed Opportunities</a:t>
            </a:r>
          </a:p>
        </p:txBody>
      </p:sp>
      <p:pic>
        <p:nvPicPr>
          <p:cNvPr id="7" name="Content Placeholder 6" descr="Figures of houses in different position and sizes">
            <a:extLst>
              <a:ext uri="{FF2B5EF4-FFF2-40B4-BE49-F238E27FC236}">
                <a16:creationId xmlns:a16="http://schemas.microsoft.com/office/drawing/2014/main" id="{CA13DE84-E430-3A6C-8F33-213308007E04}"/>
              </a:ext>
            </a:extLst>
          </p:cNvPr>
          <p:cNvPicPr>
            <a:picLocks noGrp="1" noChangeAspect="1"/>
          </p:cNvPicPr>
          <p:nvPr>
            <p:ph idx="4294967295"/>
          </p:nvPr>
        </p:nvPicPr>
        <p:blipFill>
          <a:blip r:embed="rId3"/>
          <a:srcRect l="19412" r="36905" b="-1"/>
          <a:stretch>
            <a:fillRect/>
          </a:stretch>
        </p:blipFill>
        <p:spPr>
          <a:xfrm>
            <a:off x="7756525" y="617538"/>
            <a:ext cx="4435475" cy="5711825"/>
          </a:xfrm>
          <a:prstGeom prst="rect">
            <a:avLst/>
          </a:prstGeom>
        </p:spPr>
      </p:pic>
      <p:sp>
        <p:nvSpPr>
          <p:cNvPr id="4" name="TextBox 3">
            <a:extLst>
              <a:ext uri="{FF2B5EF4-FFF2-40B4-BE49-F238E27FC236}">
                <a16:creationId xmlns:a16="http://schemas.microsoft.com/office/drawing/2014/main" id="{AFC041BA-18AF-5384-2637-710AE467765B}"/>
              </a:ext>
            </a:extLst>
          </p:cNvPr>
          <p:cNvSpPr txBox="1"/>
          <p:nvPr/>
        </p:nvSpPr>
        <p:spPr>
          <a:xfrm>
            <a:off x="457199" y="1371600"/>
            <a:ext cx="6962775" cy="5078313"/>
          </a:xfrm>
          <a:prstGeom prst="rect">
            <a:avLst/>
          </a:prstGeom>
          <a:noFill/>
        </p:spPr>
        <p:txBody>
          <a:bodyPr wrap="square" rtlCol="0">
            <a:spAutoFit/>
          </a:bodyPr>
          <a:lstStyle/>
          <a:p>
            <a:r>
              <a:rPr lang="en-US" b="1" dirty="0"/>
              <a:t>Chapter 102 Affordable Housing Set-aside only applies to new developments.  </a:t>
            </a:r>
            <a:r>
              <a:rPr lang="en-US" dirty="0"/>
              <a:t>But as a frame of reference, if this law had been in place and applied to new developments approved over the past few years, </a:t>
            </a:r>
            <a:r>
              <a:rPr lang="en-US" b="1" dirty="0"/>
              <a:t>45 affordable units </a:t>
            </a:r>
            <a:r>
              <a:rPr lang="en-US" dirty="0"/>
              <a:t>would have been created, in </a:t>
            </a:r>
            <a:r>
              <a:rPr lang="en-US"/>
              <a:t>place of 45 </a:t>
            </a:r>
            <a:r>
              <a:rPr lang="en-US" dirty="0"/>
              <a:t>luxury units.  </a:t>
            </a:r>
          </a:p>
          <a:p>
            <a:endParaRPr lang="en-US" dirty="0"/>
          </a:p>
          <a:p>
            <a:pPr marL="285750" indent="-285750">
              <a:buFont typeface="Arial" panose="020B0604020202020204" pitchFamily="34" charset="0"/>
              <a:buChar char="•"/>
            </a:pPr>
            <a:r>
              <a:rPr lang="en-US" dirty="0"/>
              <a:t>AMS Yorktown Development, LLC - two 4-story multi-family buildings containing 180 dwelling units of age-restricted housing, would have yielded </a:t>
            </a:r>
            <a:r>
              <a:rPr lang="en-US" b="1" dirty="0"/>
              <a:t>18 affordable age-restricted units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Underhill Farms - 148 dwelling units would have yielded </a:t>
            </a:r>
            <a:r>
              <a:rPr lang="en-US" b="1" dirty="0"/>
              <a:t>14 affordable condominium or apartment units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Toll Brothers - 118-unit active-senior development on Catherine Street would have yielded </a:t>
            </a:r>
            <a:r>
              <a:rPr lang="en-US" b="1" dirty="0"/>
              <a:t>11 affordable age-restricted units.</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dirty="0" err="1"/>
              <a:t>Hallocks</a:t>
            </a:r>
            <a:r>
              <a:rPr lang="en-US" dirty="0"/>
              <a:t> Square – 23 condominium units would have yielded </a:t>
            </a:r>
            <a:r>
              <a:rPr lang="en-US" b="1" dirty="0"/>
              <a:t>2 affordable units.</a:t>
            </a:r>
          </a:p>
        </p:txBody>
      </p:sp>
    </p:spTree>
    <p:extLst>
      <p:ext uri="{BB962C8B-B14F-4D97-AF65-F5344CB8AC3E}">
        <p14:creationId xmlns:p14="http://schemas.microsoft.com/office/powerpoint/2010/main" val="674644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BB7D4F-F5F7-2F76-86C5-97B6FE298A76}"/>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D904B7C8-0F39-3ED5-7188-6BBFBA48A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B65827-C60A-08AF-8C17-EAA0C230A78C}"/>
              </a:ext>
            </a:extLst>
          </p:cNvPr>
          <p:cNvSpPr>
            <a:spLocks noGrp="1"/>
          </p:cNvSpPr>
          <p:nvPr>
            <p:ph type="title"/>
          </p:nvPr>
        </p:nvSpPr>
        <p:spPr>
          <a:xfrm>
            <a:off x="243840" y="144081"/>
            <a:ext cx="11948160" cy="851599"/>
          </a:xfrm>
        </p:spPr>
        <p:txBody>
          <a:bodyPr anchor="ctr">
            <a:normAutofit/>
          </a:bodyPr>
          <a:lstStyle/>
          <a:p>
            <a:r>
              <a:rPr lang="en-US" sz="3700" b="1" dirty="0"/>
              <a:t>Maximum Income Qualifications</a:t>
            </a:r>
            <a:endParaRPr lang="en-US" sz="3700" dirty="0"/>
          </a:p>
        </p:txBody>
      </p:sp>
      <p:sp>
        <p:nvSpPr>
          <p:cNvPr id="3" name="Content Placeholder 2">
            <a:extLst>
              <a:ext uri="{FF2B5EF4-FFF2-40B4-BE49-F238E27FC236}">
                <a16:creationId xmlns:a16="http://schemas.microsoft.com/office/drawing/2014/main" id="{9979BCA8-45B1-EF22-5B3B-B096E78AD925}"/>
              </a:ext>
            </a:extLst>
          </p:cNvPr>
          <p:cNvSpPr>
            <a:spLocks noGrp="1"/>
          </p:cNvSpPr>
          <p:nvPr>
            <p:ph idx="1"/>
          </p:nvPr>
        </p:nvSpPr>
        <p:spPr>
          <a:xfrm>
            <a:off x="2247900" y="1139761"/>
            <a:ext cx="9553575" cy="5862320"/>
          </a:xfrm>
        </p:spPr>
        <p:txBody>
          <a:bodyPr anchor="ctr">
            <a:noAutofit/>
          </a:bodyPr>
          <a:lstStyle/>
          <a:p>
            <a:pPr marL="0" indent="0">
              <a:buNone/>
            </a:pPr>
            <a:r>
              <a:rPr lang="en-US" sz="2400" dirty="0"/>
              <a:t>Town Code Section 300-39 ( c )  </a:t>
            </a:r>
            <a:r>
              <a:rPr lang="en-US" sz="2400" dirty="0">
                <a:latin typeface="freight-sans-pro"/>
              </a:rPr>
              <a:t>Eligibility.</a:t>
            </a:r>
          </a:p>
          <a:p>
            <a:pPr marL="0" indent="0">
              <a:buNone/>
            </a:pPr>
            <a:r>
              <a:rPr lang="en-US" sz="2400" b="1" dirty="0">
                <a:latin typeface="freight-sans-pro"/>
                <a:hlinkClick r:id="rId3" tooltip="300-39C(1)"/>
              </a:rPr>
              <a:t>(1) </a:t>
            </a:r>
            <a:r>
              <a:rPr lang="en-US" sz="2400" dirty="0">
                <a:latin typeface="freight-sans-pro"/>
              </a:rPr>
              <a:t>Eligibility of purchaser. To be eligible to </a:t>
            </a:r>
            <a:r>
              <a:rPr lang="en-US" sz="2400" u="sng" dirty="0">
                <a:latin typeface="freight-sans-pro"/>
              </a:rPr>
              <a:t>purchase</a:t>
            </a:r>
            <a:r>
              <a:rPr lang="en-US" sz="2400" dirty="0">
                <a:latin typeface="freight-sans-pro"/>
              </a:rPr>
              <a:t> affordable housing, a household's aggregate income </a:t>
            </a:r>
            <a:r>
              <a:rPr lang="en-US" sz="2400" b="1" dirty="0">
                <a:latin typeface="freight-sans-pro"/>
              </a:rPr>
              <a:t>shall not exceed 80% of the area median income (AMI)</a:t>
            </a:r>
            <a:r>
              <a:rPr lang="en-US" sz="2400" dirty="0">
                <a:latin typeface="freight-sans-pro"/>
              </a:rPr>
              <a:t> for Westchester County…</a:t>
            </a:r>
          </a:p>
          <a:p>
            <a:pPr marL="0" indent="0">
              <a:buNone/>
            </a:pPr>
            <a:r>
              <a:rPr lang="en-US" sz="2400" dirty="0">
                <a:latin typeface="freight-sans-pro"/>
              </a:rPr>
              <a:t>Eligibility of renter. To be eligible to </a:t>
            </a:r>
            <a:r>
              <a:rPr lang="en-US" sz="2400" u="sng" dirty="0">
                <a:latin typeface="freight-sans-pro"/>
              </a:rPr>
              <a:t>rent</a:t>
            </a:r>
            <a:r>
              <a:rPr lang="en-US" sz="2400" dirty="0">
                <a:latin typeface="freight-sans-pro"/>
              </a:rPr>
              <a:t> affordable housing, a household's aggregate income </a:t>
            </a:r>
            <a:r>
              <a:rPr lang="en-US" sz="2400" b="1" dirty="0">
                <a:latin typeface="freight-sans-pro"/>
              </a:rPr>
              <a:t>shall not exceed 60% of the area median income (AMI) </a:t>
            </a:r>
            <a:r>
              <a:rPr lang="en-US" sz="2400" dirty="0">
                <a:latin typeface="freight-sans-pro"/>
              </a:rPr>
              <a:t>for Westchester County</a:t>
            </a:r>
            <a:r>
              <a:rPr lang="en-US" sz="2400" b="1" dirty="0">
                <a:latin typeface="freight-sans-pro"/>
              </a:rPr>
              <a:t>…</a:t>
            </a:r>
          </a:p>
          <a:p>
            <a:pPr marL="0" indent="0">
              <a:buNone/>
            </a:pPr>
            <a:r>
              <a:rPr lang="en-US" sz="2400" dirty="0">
                <a:latin typeface="freight-sans-pro"/>
              </a:rPr>
              <a:t>In April 2026, those amounts are:  </a:t>
            </a:r>
          </a:p>
          <a:p>
            <a:pPr marL="0" indent="0">
              <a:buNone/>
            </a:pPr>
            <a:endParaRPr lang="en-US" sz="2400" dirty="0">
              <a:latin typeface="freight-sans-pro"/>
            </a:endParaRPr>
          </a:p>
          <a:p>
            <a:pPr marL="0" indent="0">
              <a:buNone/>
            </a:pPr>
            <a:endParaRPr lang="en-US" sz="2400" dirty="0">
              <a:latin typeface="freight-sans-pro"/>
            </a:endParaRPr>
          </a:p>
          <a:p>
            <a:pPr marL="0" indent="0">
              <a:buNone/>
            </a:pPr>
            <a:endParaRPr lang="en-US" sz="2400" dirty="0">
              <a:latin typeface="freight-sans-pro"/>
            </a:endParaRPr>
          </a:p>
          <a:p>
            <a:pPr marL="0" indent="0">
              <a:buNone/>
            </a:pPr>
            <a:endParaRPr lang="en-US" sz="2400" dirty="0">
              <a:latin typeface="freight-sans-pro"/>
            </a:endParaRPr>
          </a:p>
          <a:p>
            <a:pPr marL="0" indent="0">
              <a:buNone/>
            </a:pPr>
            <a:endParaRPr lang="en-US" sz="2400" dirty="0">
              <a:latin typeface="freight-sans-pro"/>
            </a:endParaRPr>
          </a:p>
          <a:p>
            <a:pPr marL="0" indent="0">
              <a:buNone/>
            </a:pPr>
            <a:endParaRPr lang="en-US" sz="2400" dirty="0">
              <a:latin typeface="freight-sans-pro"/>
            </a:endParaRPr>
          </a:p>
          <a:p>
            <a:endParaRPr lang="en-US" sz="2200" dirty="0"/>
          </a:p>
        </p:txBody>
      </p:sp>
      <p:pic>
        <p:nvPicPr>
          <p:cNvPr id="7" name="Picture 6" descr="Figures of houses in different position and sizes">
            <a:extLst>
              <a:ext uri="{FF2B5EF4-FFF2-40B4-BE49-F238E27FC236}">
                <a16:creationId xmlns:a16="http://schemas.microsoft.com/office/drawing/2014/main" id="{2BDA4713-7F88-9586-0224-50F6E3189E64}"/>
              </a:ext>
            </a:extLst>
          </p:cNvPr>
          <p:cNvPicPr>
            <a:picLocks noChangeAspect="1"/>
          </p:cNvPicPr>
          <p:nvPr/>
        </p:nvPicPr>
        <p:blipFill>
          <a:blip r:embed="rId4"/>
          <a:srcRect l="19412" r="36905" b="-1"/>
          <a:stretch>
            <a:fillRect/>
          </a:stretch>
        </p:blipFill>
        <p:spPr>
          <a:xfrm>
            <a:off x="243839" y="851599"/>
            <a:ext cx="2004061" cy="5862320"/>
          </a:xfrm>
          <a:prstGeom prst="rect">
            <a:avLst/>
          </a:prstGeom>
          <a:effectLst>
            <a:outerShdw blurRad="127000" dist="50800" dir="10800000" sx="99000" sy="99000" algn="r" rotWithShape="0">
              <a:prstClr val="black">
                <a:alpha val="40000"/>
              </a:prstClr>
            </a:outerShdw>
          </a:effectLst>
        </p:spPr>
      </p:pic>
      <p:graphicFrame>
        <p:nvGraphicFramePr>
          <p:cNvPr id="4" name="Table 3">
            <a:extLst>
              <a:ext uri="{FF2B5EF4-FFF2-40B4-BE49-F238E27FC236}">
                <a16:creationId xmlns:a16="http://schemas.microsoft.com/office/drawing/2014/main" id="{84C74479-A177-BAE5-E4DD-71ED051BF26E}"/>
              </a:ext>
            </a:extLst>
          </p:cNvPr>
          <p:cNvGraphicFramePr>
            <a:graphicFrameLocks noGrp="1"/>
          </p:cNvGraphicFramePr>
          <p:nvPr>
            <p:extLst>
              <p:ext uri="{D42A27DB-BD31-4B8C-83A1-F6EECF244321}">
                <p14:modId xmlns:p14="http://schemas.microsoft.com/office/powerpoint/2010/main" val="4117713377"/>
              </p:ext>
            </p:extLst>
          </p:nvPr>
        </p:nvGraphicFramePr>
        <p:xfrm>
          <a:off x="2785479" y="4179920"/>
          <a:ext cx="4952263" cy="1737360"/>
        </p:xfrm>
        <a:graphic>
          <a:graphicData uri="http://schemas.openxmlformats.org/drawingml/2006/table">
            <a:tbl>
              <a:tblPr firstRow="1" bandRow="1">
                <a:tableStyleId>{5C22544A-7EE6-4342-B048-85BDC9FD1C3A}</a:tableStyleId>
              </a:tblPr>
              <a:tblGrid>
                <a:gridCol w="1240098">
                  <a:extLst>
                    <a:ext uri="{9D8B030D-6E8A-4147-A177-3AD203B41FA5}">
                      <a16:colId xmlns:a16="http://schemas.microsoft.com/office/drawing/2014/main" val="2146266513"/>
                    </a:ext>
                  </a:extLst>
                </a:gridCol>
                <a:gridCol w="1108740">
                  <a:extLst>
                    <a:ext uri="{9D8B030D-6E8A-4147-A177-3AD203B41FA5}">
                      <a16:colId xmlns:a16="http://schemas.microsoft.com/office/drawing/2014/main" val="3799416055"/>
                    </a:ext>
                  </a:extLst>
                </a:gridCol>
                <a:gridCol w="1235202">
                  <a:extLst>
                    <a:ext uri="{9D8B030D-6E8A-4147-A177-3AD203B41FA5}">
                      <a16:colId xmlns:a16="http://schemas.microsoft.com/office/drawing/2014/main" val="2236561028"/>
                    </a:ext>
                  </a:extLst>
                </a:gridCol>
                <a:gridCol w="1368223">
                  <a:extLst>
                    <a:ext uri="{9D8B030D-6E8A-4147-A177-3AD203B41FA5}">
                      <a16:colId xmlns:a16="http://schemas.microsoft.com/office/drawing/2014/main" val="1825557850"/>
                    </a:ext>
                  </a:extLst>
                </a:gridCol>
              </a:tblGrid>
              <a:tr h="315323">
                <a:tc>
                  <a:txBody>
                    <a:bodyPr/>
                    <a:lstStyle/>
                    <a:p>
                      <a:r>
                        <a:rPr lang="en-US" dirty="0"/>
                        <a:t>Income Limits</a:t>
                      </a:r>
                    </a:p>
                  </a:txBody>
                  <a:tcPr/>
                </a:tc>
                <a:tc>
                  <a:txBody>
                    <a:bodyPr/>
                    <a:lstStyle/>
                    <a:p>
                      <a:r>
                        <a:rPr lang="en-US" dirty="0"/>
                        <a:t>1 Person</a:t>
                      </a:r>
                    </a:p>
                  </a:txBody>
                  <a:tcPr/>
                </a:tc>
                <a:tc>
                  <a:txBody>
                    <a:bodyPr/>
                    <a:lstStyle/>
                    <a:p>
                      <a:r>
                        <a:rPr lang="en-US" dirty="0"/>
                        <a:t>2 Persons</a:t>
                      </a:r>
                    </a:p>
                  </a:txBody>
                  <a:tcPr/>
                </a:tc>
                <a:tc>
                  <a:txBody>
                    <a:bodyPr/>
                    <a:lstStyle/>
                    <a:p>
                      <a:r>
                        <a:rPr lang="en-US" dirty="0"/>
                        <a:t>3 Persons</a:t>
                      </a:r>
                    </a:p>
                  </a:txBody>
                  <a:tcPr/>
                </a:tc>
                <a:extLst>
                  <a:ext uri="{0D108BD9-81ED-4DB2-BD59-A6C34878D82A}">
                    <a16:rowId xmlns:a16="http://schemas.microsoft.com/office/drawing/2014/main" val="1649701676"/>
                  </a:ext>
                </a:extLst>
              </a:tr>
              <a:tr h="319703">
                <a:tc>
                  <a:txBody>
                    <a:bodyPr/>
                    <a:lstStyle/>
                    <a:p>
                      <a:r>
                        <a:rPr lang="en-US" dirty="0"/>
                        <a:t>100% AMI</a:t>
                      </a:r>
                    </a:p>
                  </a:txBody>
                  <a:tcPr/>
                </a:tc>
                <a:tc>
                  <a:txBody>
                    <a:bodyPr/>
                    <a:lstStyle/>
                    <a:p>
                      <a:pPr algn="r"/>
                      <a:r>
                        <a:rPr lang="en-US" dirty="0"/>
                        <a:t>$119,000</a:t>
                      </a:r>
                    </a:p>
                  </a:txBody>
                  <a:tcPr/>
                </a:tc>
                <a:tc>
                  <a:txBody>
                    <a:bodyPr/>
                    <a:lstStyle/>
                    <a:p>
                      <a:pPr algn="r"/>
                      <a:r>
                        <a:rPr lang="en-US" dirty="0"/>
                        <a:t>$136,000</a:t>
                      </a:r>
                    </a:p>
                  </a:txBody>
                  <a:tcPr/>
                </a:tc>
                <a:tc>
                  <a:txBody>
                    <a:bodyPr/>
                    <a:lstStyle/>
                    <a:p>
                      <a:pPr algn="r"/>
                      <a:r>
                        <a:rPr lang="en-US" dirty="0"/>
                        <a:t>$153,000</a:t>
                      </a:r>
                    </a:p>
                  </a:txBody>
                  <a:tcPr/>
                </a:tc>
                <a:extLst>
                  <a:ext uri="{0D108BD9-81ED-4DB2-BD59-A6C34878D82A}">
                    <a16:rowId xmlns:a16="http://schemas.microsoft.com/office/drawing/2014/main" val="2175503854"/>
                  </a:ext>
                </a:extLst>
              </a:tr>
              <a:tr h="315323">
                <a:tc>
                  <a:txBody>
                    <a:bodyPr/>
                    <a:lstStyle/>
                    <a:p>
                      <a:r>
                        <a:rPr lang="en-US" dirty="0"/>
                        <a:t>80% AMI</a:t>
                      </a:r>
                    </a:p>
                  </a:txBody>
                  <a:tcPr/>
                </a:tc>
                <a:tc>
                  <a:txBody>
                    <a:bodyPr/>
                    <a:lstStyle/>
                    <a:p>
                      <a:pPr algn="r"/>
                      <a:r>
                        <a:rPr lang="en-US" dirty="0"/>
                        <a:t>$95,200</a:t>
                      </a:r>
                    </a:p>
                  </a:txBody>
                  <a:tcPr/>
                </a:tc>
                <a:tc>
                  <a:txBody>
                    <a:bodyPr/>
                    <a:lstStyle/>
                    <a:p>
                      <a:pPr algn="r"/>
                      <a:r>
                        <a:rPr lang="en-US" dirty="0"/>
                        <a:t>$108,800</a:t>
                      </a:r>
                    </a:p>
                  </a:txBody>
                  <a:tcPr/>
                </a:tc>
                <a:tc>
                  <a:txBody>
                    <a:bodyPr/>
                    <a:lstStyle/>
                    <a:p>
                      <a:pPr algn="r"/>
                      <a:r>
                        <a:rPr lang="en-US" dirty="0"/>
                        <a:t>$122,400</a:t>
                      </a:r>
                    </a:p>
                  </a:txBody>
                  <a:tcPr/>
                </a:tc>
                <a:extLst>
                  <a:ext uri="{0D108BD9-81ED-4DB2-BD59-A6C34878D82A}">
                    <a16:rowId xmlns:a16="http://schemas.microsoft.com/office/drawing/2014/main" val="1073695207"/>
                  </a:ext>
                </a:extLst>
              </a:tr>
              <a:tr h="319703">
                <a:tc>
                  <a:txBody>
                    <a:bodyPr/>
                    <a:lstStyle/>
                    <a:p>
                      <a:r>
                        <a:rPr lang="en-US" dirty="0"/>
                        <a:t>60% AMI</a:t>
                      </a:r>
                    </a:p>
                  </a:txBody>
                  <a:tcPr/>
                </a:tc>
                <a:tc>
                  <a:txBody>
                    <a:bodyPr/>
                    <a:lstStyle/>
                    <a:p>
                      <a:pPr algn="r"/>
                      <a:r>
                        <a:rPr lang="en-US" dirty="0"/>
                        <a:t>$71,400</a:t>
                      </a:r>
                    </a:p>
                  </a:txBody>
                  <a:tcPr/>
                </a:tc>
                <a:tc>
                  <a:txBody>
                    <a:bodyPr/>
                    <a:lstStyle/>
                    <a:p>
                      <a:pPr algn="r"/>
                      <a:r>
                        <a:rPr lang="en-US" dirty="0"/>
                        <a:t>$81,600</a:t>
                      </a:r>
                    </a:p>
                  </a:txBody>
                  <a:tcPr/>
                </a:tc>
                <a:tc>
                  <a:txBody>
                    <a:bodyPr/>
                    <a:lstStyle/>
                    <a:p>
                      <a:pPr algn="r"/>
                      <a:r>
                        <a:rPr lang="en-US" dirty="0"/>
                        <a:t>$91,800</a:t>
                      </a:r>
                    </a:p>
                  </a:txBody>
                  <a:tcPr/>
                </a:tc>
                <a:extLst>
                  <a:ext uri="{0D108BD9-81ED-4DB2-BD59-A6C34878D82A}">
                    <a16:rowId xmlns:a16="http://schemas.microsoft.com/office/drawing/2014/main" val="2616183264"/>
                  </a:ext>
                </a:extLst>
              </a:tr>
            </a:tbl>
          </a:graphicData>
        </a:graphic>
      </p:graphicFrame>
    </p:spTree>
    <p:extLst>
      <p:ext uri="{BB962C8B-B14F-4D97-AF65-F5344CB8AC3E}">
        <p14:creationId xmlns:p14="http://schemas.microsoft.com/office/powerpoint/2010/main" val="2262262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3B537A-29D5-D613-43A6-E397339729FE}"/>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623FBCD6-1D78-39D2-447F-F0F400577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CE2933-BD3A-6E63-51FC-414CD77312F4}"/>
              </a:ext>
            </a:extLst>
          </p:cNvPr>
          <p:cNvSpPr>
            <a:spLocks noGrp="1"/>
          </p:cNvSpPr>
          <p:nvPr>
            <p:ph type="title"/>
          </p:nvPr>
        </p:nvSpPr>
        <p:spPr>
          <a:xfrm>
            <a:off x="243840" y="144081"/>
            <a:ext cx="11948160" cy="851599"/>
          </a:xfrm>
        </p:spPr>
        <p:txBody>
          <a:bodyPr anchor="ctr">
            <a:normAutofit/>
          </a:bodyPr>
          <a:lstStyle/>
          <a:p>
            <a:r>
              <a:rPr lang="en-US" sz="3700" b="1" dirty="0"/>
              <a:t>Can our Town Employees afford rent?  </a:t>
            </a:r>
            <a:endParaRPr lang="en-US" sz="3700" dirty="0"/>
          </a:p>
        </p:txBody>
      </p:sp>
      <p:sp>
        <p:nvSpPr>
          <p:cNvPr id="3" name="Content Placeholder 2">
            <a:extLst>
              <a:ext uri="{FF2B5EF4-FFF2-40B4-BE49-F238E27FC236}">
                <a16:creationId xmlns:a16="http://schemas.microsoft.com/office/drawing/2014/main" id="{27A7AB5E-EF34-B36D-AE49-F320B1260D76}"/>
              </a:ext>
            </a:extLst>
          </p:cNvPr>
          <p:cNvSpPr>
            <a:spLocks noGrp="1"/>
          </p:cNvSpPr>
          <p:nvPr>
            <p:ph idx="1"/>
          </p:nvPr>
        </p:nvSpPr>
        <p:spPr>
          <a:xfrm>
            <a:off x="342900" y="1139762"/>
            <a:ext cx="11458575" cy="1869791"/>
          </a:xfrm>
        </p:spPr>
        <p:txBody>
          <a:bodyPr anchor="ctr">
            <a:noAutofit/>
          </a:bodyPr>
          <a:lstStyle/>
          <a:p>
            <a:pPr marL="0" indent="0">
              <a:buNone/>
            </a:pPr>
            <a:endParaRPr lang="en-US" sz="2400" dirty="0">
              <a:latin typeface="freight-sans-pro"/>
            </a:endParaRPr>
          </a:p>
          <a:p>
            <a:pPr marL="0" indent="0">
              <a:buNone/>
            </a:pPr>
            <a:r>
              <a:rPr lang="en-US" sz="2400" dirty="0">
                <a:latin typeface="freight-sans-pro"/>
              </a:rPr>
              <a:t>In April 2026, those amounts are:  </a:t>
            </a:r>
          </a:p>
          <a:p>
            <a:pPr marL="0" indent="0">
              <a:buNone/>
            </a:pPr>
            <a:endParaRPr lang="en-US" sz="2400" dirty="0">
              <a:latin typeface="freight-sans-pro"/>
            </a:endParaRPr>
          </a:p>
          <a:p>
            <a:pPr marL="0" indent="0">
              <a:buNone/>
            </a:pPr>
            <a:endParaRPr lang="en-US" sz="2400" dirty="0">
              <a:latin typeface="freight-sans-pro"/>
            </a:endParaRPr>
          </a:p>
          <a:p>
            <a:pPr marL="0" indent="0">
              <a:buNone/>
            </a:pPr>
            <a:endParaRPr lang="en-US" sz="2400" dirty="0">
              <a:latin typeface="freight-sans-pro"/>
            </a:endParaRPr>
          </a:p>
          <a:p>
            <a:pPr marL="0" indent="0">
              <a:buNone/>
            </a:pPr>
            <a:r>
              <a:rPr lang="en-US" sz="2400" dirty="0">
                <a:latin typeface="freight-sans-pro"/>
              </a:rPr>
              <a:t>Salaries of selected Town Employees 2026</a:t>
            </a:r>
          </a:p>
          <a:p>
            <a:endParaRPr lang="en-US" sz="2200" dirty="0"/>
          </a:p>
        </p:txBody>
      </p:sp>
      <p:graphicFrame>
        <p:nvGraphicFramePr>
          <p:cNvPr id="4" name="Table 3">
            <a:extLst>
              <a:ext uri="{FF2B5EF4-FFF2-40B4-BE49-F238E27FC236}">
                <a16:creationId xmlns:a16="http://schemas.microsoft.com/office/drawing/2014/main" id="{90FD4FEF-7F20-7E38-708D-74DFAF306C2D}"/>
              </a:ext>
            </a:extLst>
          </p:cNvPr>
          <p:cNvGraphicFramePr>
            <a:graphicFrameLocks noGrp="1"/>
          </p:cNvGraphicFramePr>
          <p:nvPr>
            <p:extLst>
              <p:ext uri="{D42A27DB-BD31-4B8C-83A1-F6EECF244321}">
                <p14:modId xmlns:p14="http://schemas.microsoft.com/office/powerpoint/2010/main" val="3141774667"/>
              </p:ext>
            </p:extLst>
          </p:nvPr>
        </p:nvGraphicFramePr>
        <p:xfrm>
          <a:off x="6373331" y="995680"/>
          <a:ext cx="4952263" cy="1758315"/>
        </p:xfrm>
        <a:graphic>
          <a:graphicData uri="http://schemas.openxmlformats.org/drawingml/2006/table">
            <a:tbl>
              <a:tblPr firstRow="1" bandRow="1">
                <a:tableStyleId>{5C22544A-7EE6-4342-B048-85BDC9FD1C3A}</a:tableStyleId>
              </a:tblPr>
              <a:tblGrid>
                <a:gridCol w="1240098">
                  <a:extLst>
                    <a:ext uri="{9D8B030D-6E8A-4147-A177-3AD203B41FA5}">
                      <a16:colId xmlns:a16="http://schemas.microsoft.com/office/drawing/2014/main" val="2146266513"/>
                    </a:ext>
                  </a:extLst>
                </a:gridCol>
                <a:gridCol w="1108740">
                  <a:extLst>
                    <a:ext uri="{9D8B030D-6E8A-4147-A177-3AD203B41FA5}">
                      <a16:colId xmlns:a16="http://schemas.microsoft.com/office/drawing/2014/main" val="3799416055"/>
                    </a:ext>
                  </a:extLst>
                </a:gridCol>
                <a:gridCol w="1235202">
                  <a:extLst>
                    <a:ext uri="{9D8B030D-6E8A-4147-A177-3AD203B41FA5}">
                      <a16:colId xmlns:a16="http://schemas.microsoft.com/office/drawing/2014/main" val="2236561028"/>
                    </a:ext>
                  </a:extLst>
                </a:gridCol>
                <a:gridCol w="1368223">
                  <a:extLst>
                    <a:ext uri="{9D8B030D-6E8A-4147-A177-3AD203B41FA5}">
                      <a16:colId xmlns:a16="http://schemas.microsoft.com/office/drawing/2014/main" val="1825557850"/>
                    </a:ext>
                  </a:extLst>
                </a:gridCol>
              </a:tblGrid>
              <a:tr h="661035">
                <a:tc>
                  <a:txBody>
                    <a:bodyPr/>
                    <a:lstStyle/>
                    <a:p>
                      <a:r>
                        <a:rPr lang="en-US" dirty="0"/>
                        <a:t>Income Limits</a:t>
                      </a:r>
                    </a:p>
                  </a:txBody>
                  <a:tcPr/>
                </a:tc>
                <a:tc>
                  <a:txBody>
                    <a:bodyPr/>
                    <a:lstStyle/>
                    <a:p>
                      <a:r>
                        <a:rPr lang="en-US" dirty="0"/>
                        <a:t>1 Person</a:t>
                      </a:r>
                    </a:p>
                  </a:txBody>
                  <a:tcPr/>
                </a:tc>
                <a:tc>
                  <a:txBody>
                    <a:bodyPr/>
                    <a:lstStyle/>
                    <a:p>
                      <a:r>
                        <a:rPr lang="en-US" dirty="0"/>
                        <a:t>2 Persons</a:t>
                      </a:r>
                    </a:p>
                  </a:txBody>
                  <a:tcPr/>
                </a:tc>
                <a:tc>
                  <a:txBody>
                    <a:bodyPr/>
                    <a:lstStyle/>
                    <a:p>
                      <a:r>
                        <a:rPr lang="en-US" dirty="0"/>
                        <a:t>3 Persons</a:t>
                      </a:r>
                    </a:p>
                  </a:txBody>
                  <a:tcPr/>
                </a:tc>
                <a:extLst>
                  <a:ext uri="{0D108BD9-81ED-4DB2-BD59-A6C34878D82A}">
                    <a16:rowId xmlns:a16="http://schemas.microsoft.com/office/drawing/2014/main" val="1649701676"/>
                  </a:ext>
                </a:extLst>
              </a:tr>
              <a:tr h="363946">
                <a:tc>
                  <a:txBody>
                    <a:bodyPr/>
                    <a:lstStyle/>
                    <a:p>
                      <a:r>
                        <a:rPr lang="en-US" dirty="0"/>
                        <a:t>100% AMI</a:t>
                      </a:r>
                    </a:p>
                  </a:txBody>
                  <a:tcPr/>
                </a:tc>
                <a:tc>
                  <a:txBody>
                    <a:bodyPr/>
                    <a:lstStyle/>
                    <a:p>
                      <a:pPr algn="r"/>
                      <a:r>
                        <a:rPr lang="en-US" dirty="0"/>
                        <a:t>$119,000</a:t>
                      </a:r>
                    </a:p>
                  </a:txBody>
                  <a:tcPr/>
                </a:tc>
                <a:tc>
                  <a:txBody>
                    <a:bodyPr/>
                    <a:lstStyle/>
                    <a:p>
                      <a:pPr algn="r"/>
                      <a:r>
                        <a:rPr lang="en-US" dirty="0"/>
                        <a:t>$136,000</a:t>
                      </a:r>
                    </a:p>
                  </a:txBody>
                  <a:tcPr/>
                </a:tc>
                <a:tc>
                  <a:txBody>
                    <a:bodyPr/>
                    <a:lstStyle/>
                    <a:p>
                      <a:pPr algn="r"/>
                      <a:r>
                        <a:rPr lang="en-US" dirty="0"/>
                        <a:t>$153,000</a:t>
                      </a:r>
                    </a:p>
                  </a:txBody>
                  <a:tcPr/>
                </a:tc>
                <a:extLst>
                  <a:ext uri="{0D108BD9-81ED-4DB2-BD59-A6C34878D82A}">
                    <a16:rowId xmlns:a16="http://schemas.microsoft.com/office/drawing/2014/main" val="2175503854"/>
                  </a:ext>
                </a:extLst>
              </a:tr>
              <a:tr h="363946">
                <a:tc>
                  <a:txBody>
                    <a:bodyPr/>
                    <a:lstStyle/>
                    <a:p>
                      <a:r>
                        <a:rPr lang="en-US" dirty="0"/>
                        <a:t>80% AMI</a:t>
                      </a:r>
                    </a:p>
                  </a:txBody>
                  <a:tcPr/>
                </a:tc>
                <a:tc>
                  <a:txBody>
                    <a:bodyPr/>
                    <a:lstStyle/>
                    <a:p>
                      <a:pPr algn="r"/>
                      <a:r>
                        <a:rPr lang="en-US" dirty="0"/>
                        <a:t>$95,200</a:t>
                      </a:r>
                    </a:p>
                  </a:txBody>
                  <a:tcPr/>
                </a:tc>
                <a:tc>
                  <a:txBody>
                    <a:bodyPr/>
                    <a:lstStyle/>
                    <a:p>
                      <a:pPr algn="r"/>
                      <a:r>
                        <a:rPr lang="en-US" dirty="0"/>
                        <a:t>$108,800</a:t>
                      </a:r>
                    </a:p>
                  </a:txBody>
                  <a:tcPr/>
                </a:tc>
                <a:tc>
                  <a:txBody>
                    <a:bodyPr/>
                    <a:lstStyle/>
                    <a:p>
                      <a:pPr algn="r"/>
                      <a:r>
                        <a:rPr lang="en-US" dirty="0"/>
                        <a:t>$122.400</a:t>
                      </a:r>
                    </a:p>
                  </a:txBody>
                  <a:tcPr/>
                </a:tc>
                <a:extLst>
                  <a:ext uri="{0D108BD9-81ED-4DB2-BD59-A6C34878D82A}">
                    <a16:rowId xmlns:a16="http://schemas.microsoft.com/office/drawing/2014/main" val="1073695207"/>
                  </a:ext>
                </a:extLst>
              </a:tr>
              <a:tr h="363946">
                <a:tc>
                  <a:txBody>
                    <a:bodyPr/>
                    <a:lstStyle/>
                    <a:p>
                      <a:r>
                        <a:rPr lang="en-US" dirty="0"/>
                        <a:t>60% AMI</a:t>
                      </a:r>
                    </a:p>
                  </a:txBody>
                  <a:tcPr/>
                </a:tc>
                <a:tc>
                  <a:txBody>
                    <a:bodyPr/>
                    <a:lstStyle/>
                    <a:p>
                      <a:pPr algn="r"/>
                      <a:r>
                        <a:rPr lang="en-US" dirty="0"/>
                        <a:t>$71,400</a:t>
                      </a:r>
                    </a:p>
                  </a:txBody>
                  <a:tcPr/>
                </a:tc>
                <a:tc>
                  <a:txBody>
                    <a:bodyPr/>
                    <a:lstStyle/>
                    <a:p>
                      <a:pPr algn="r"/>
                      <a:r>
                        <a:rPr lang="en-US" dirty="0"/>
                        <a:t>$81,600</a:t>
                      </a:r>
                    </a:p>
                  </a:txBody>
                  <a:tcPr/>
                </a:tc>
                <a:tc>
                  <a:txBody>
                    <a:bodyPr/>
                    <a:lstStyle/>
                    <a:p>
                      <a:pPr algn="r"/>
                      <a:r>
                        <a:rPr lang="en-US" dirty="0"/>
                        <a:t>$91,800</a:t>
                      </a:r>
                    </a:p>
                  </a:txBody>
                  <a:tcPr/>
                </a:tc>
                <a:extLst>
                  <a:ext uri="{0D108BD9-81ED-4DB2-BD59-A6C34878D82A}">
                    <a16:rowId xmlns:a16="http://schemas.microsoft.com/office/drawing/2014/main" val="2616183264"/>
                  </a:ext>
                </a:extLst>
              </a:tr>
            </a:tbl>
          </a:graphicData>
        </a:graphic>
      </p:graphicFrame>
      <p:graphicFrame>
        <p:nvGraphicFramePr>
          <p:cNvPr id="5" name="Table 4">
            <a:extLst>
              <a:ext uri="{FF2B5EF4-FFF2-40B4-BE49-F238E27FC236}">
                <a16:creationId xmlns:a16="http://schemas.microsoft.com/office/drawing/2014/main" id="{022FA026-D264-2AA0-AB2E-2932508D4A47}"/>
              </a:ext>
            </a:extLst>
          </p:cNvPr>
          <p:cNvGraphicFramePr>
            <a:graphicFrameLocks noGrp="1"/>
          </p:cNvGraphicFramePr>
          <p:nvPr>
            <p:extLst>
              <p:ext uri="{D42A27DB-BD31-4B8C-83A1-F6EECF244321}">
                <p14:modId xmlns:p14="http://schemas.microsoft.com/office/powerpoint/2010/main" val="1546859335"/>
              </p:ext>
            </p:extLst>
          </p:nvPr>
        </p:nvGraphicFramePr>
        <p:xfrm>
          <a:off x="434340" y="3244032"/>
          <a:ext cx="5520993" cy="3108979"/>
        </p:xfrm>
        <a:graphic>
          <a:graphicData uri="http://schemas.openxmlformats.org/drawingml/2006/table">
            <a:tbl>
              <a:tblPr>
                <a:tableStyleId>{5C22544A-7EE6-4342-B048-85BDC9FD1C3A}</a:tableStyleId>
              </a:tblPr>
              <a:tblGrid>
                <a:gridCol w="2508885">
                  <a:extLst>
                    <a:ext uri="{9D8B030D-6E8A-4147-A177-3AD203B41FA5}">
                      <a16:colId xmlns:a16="http://schemas.microsoft.com/office/drawing/2014/main" val="2289446648"/>
                    </a:ext>
                  </a:extLst>
                </a:gridCol>
                <a:gridCol w="819404">
                  <a:extLst>
                    <a:ext uri="{9D8B030D-6E8A-4147-A177-3AD203B41FA5}">
                      <a16:colId xmlns:a16="http://schemas.microsoft.com/office/drawing/2014/main" val="1349428337"/>
                    </a:ext>
                  </a:extLst>
                </a:gridCol>
                <a:gridCol w="1095375">
                  <a:extLst>
                    <a:ext uri="{9D8B030D-6E8A-4147-A177-3AD203B41FA5}">
                      <a16:colId xmlns:a16="http://schemas.microsoft.com/office/drawing/2014/main" val="2407314440"/>
                    </a:ext>
                  </a:extLst>
                </a:gridCol>
                <a:gridCol w="1097329">
                  <a:extLst>
                    <a:ext uri="{9D8B030D-6E8A-4147-A177-3AD203B41FA5}">
                      <a16:colId xmlns:a16="http://schemas.microsoft.com/office/drawing/2014/main" val="499621955"/>
                    </a:ext>
                  </a:extLst>
                </a:gridCol>
              </a:tblGrid>
              <a:tr h="351404">
                <a:tc>
                  <a:txBody>
                    <a:bodyPr/>
                    <a:lstStyle/>
                    <a:p>
                      <a:pPr algn="l" fontAlgn="b">
                        <a:buNone/>
                      </a:pPr>
                      <a:endParaRPr lang="en-US" sz="1400" b="1" i="0" u="none" strike="noStrike" dirty="0">
                        <a:solidFill>
                          <a:srgbClr val="000000"/>
                        </a:solidFill>
                        <a:effectLst/>
                        <a:latin typeface="freight-sans-pro"/>
                      </a:endParaRPr>
                    </a:p>
                  </a:txBody>
                  <a:tcPr marL="9525" marR="9525" marT="9525" marB="0" anchor="b"/>
                </a:tc>
                <a:tc>
                  <a:txBody>
                    <a:bodyPr/>
                    <a:lstStyle/>
                    <a:p>
                      <a:pPr algn="ctr" fontAlgn="b">
                        <a:buNone/>
                      </a:pPr>
                      <a:r>
                        <a:rPr lang="en-US" sz="1400" b="1" u="none" strike="noStrike" dirty="0">
                          <a:effectLst/>
                          <a:latin typeface="freight-sans-pro"/>
                        </a:rPr>
                        <a:t>Annual Income</a:t>
                      </a:r>
                      <a:endParaRPr lang="en-US" sz="1400" b="1" i="0" u="none" strike="noStrike" dirty="0">
                        <a:solidFill>
                          <a:srgbClr val="000000"/>
                        </a:solidFill>
                        <a:effectLst/>
                        <a:latin typeface="freight-sans-pro"/>
                      </a:endParaRPr>
                    </a:p>
                  </a:txBody>
                  <a:tcPr marL="9525" marR="9525" marT="9525" marB="0" anchor="b"/>
                </a:tc>
                <a:tc>
                  <a:txBody>
                    <a:bodyPr/>
                    <a:lstStyle/>
                    <a:p>
                      <a:pPr algn="ctr" fontAlgn="b">
                        <a:buNone/>
                      </a:pPr>
                      <a:r>
                        <a:rPr lang="en-US" sz="1400" b="1" u="none" strike="noStrike" dirty="0">
                          <a:effectLst/>
                          <a:latin typeface="freight-sans-pro"/>
                        </a:rPr>
                        <a:t>30%  of annual income</a:t>
                      </a:r>
                      <a:endParaRPr lang="en-US" sz="1400" b="1" i="0" u="none" strike="noStrike" dirty="0">
                        <a:solidFill>
                          <a:srgbClr val="000000"/>
                        </a:solidFill>
                        <a:effectLst/>
                        <a:latin typeface="freight-sans-pro"/>
                      </a:endParaRPr>
                    </a:p>
                  </a:txBody>
                  <a:tcPr marL="9525" marR="9525" marT="9525" marB="0" anchor="b"/>
                </a:tc>
                <a:tc>
                  <a:txBody>
                    <a:bodyPr/>
                    <a:lstStyle/>
                    <a:p>
                      <a:pPr algn="ctr" fontAlgn="b">
                        <a:buNone/>
                      </a:pPr>
                      <a:r>
                        <a:rPr lang="en-US" sz="1400" b="1" u="none" strike="noStrike" dirty="0">
                          <a:effectLst/>
                          <a:latin typeface="freight-sans-pro"/>
                        </a:rPr>
                        <a:t>Monthly rent at 30% of income</a:t>
                      </a:r>
                      <a:endParaRPr lang="en-US" sz="1400" b="1" i="0" u="none" strike="noStrike" dirty="0">
                        <a:solidFill>
                          <a:srgbClr val="000000"/>
                        </a:solidFill>
                        <a:effectLst/>
                        <a:latin typeface="freight-sans-pro"/>
                      </a:endParaRPr>
                    </a:p>
                  </a:txBody>
                  <a:tcPr marL="9525" marR="9525" marT="9525" marB="0" anchor="b"/>
                </a:tc>
                <a:extLst>
                  <a:ext uri="{0D108BD9-81ED-4DB2-BD59-A6C34878D82A}">
                    <a16:rowId xmlns:a16="http://schemas.microsoft.com/office/drawing/2014/main" val="541261535"/>
                  </a:ext>
                </a:extLst>
              </a:tr>
              <a:tr h="194146">
                <a:tc>
                  <a:txBody>
                    <a:bodyPr/>
                    <a:lstStyle/>
                    <a:p>
                      <a:pPr algn="l" fontAlgn="b">
                        <a:buNone/>
                      </a:pPr>
                      <a:r>
                        <a:rPr lang="en-US" sz="1400" u="none" strike="noStrike" dirty="0">
                          <a:effectLst/>
                          <a:latin typeface="freight-sans-pro"/>
                        </a:rPr>
                        <a:t>Senior Account Clerk</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$95,494</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$28,648</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$2,387</a:t>
                      </a:r>
                    </a:p>
                  </a:txBody>
                  <a:tcPr marL="9525" marR="9525" marT="9525" marB="0" anchor="b"/>
                </a:tc>
                <a:extLst>
                  <a:ext uri="{0D108BD9-81ED-4DB2-BD59-A6C34878D82A}">
                    <a16:rowId xmlns:a16="http://schemas.microsoft.com/office/drawing/2014/main" val="2928265947"/>
                  </a:ext>
                </a:extLst>
              </a:tr>
              <a:tr h="194146">
                <a:tc>
                  <a:txBody>
                    <a:bodyPr/>
                    <a:lstStyle/>
                    <a:p>
                      <a:pPr algn="l" fontAlgn="b">
                        <a:buNone/>
                      </a:pPr>
                      <a:r>
                        <a:rPr lang="en-US" sz="1400" u="none" strike="noStrike" dirty="0">
                          <a:effectLst/>
                          <a:latin typeface="freight-sans-pro"/>
                        </a:rPr>
                        <a:t>Heavy Motor Operator</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$85,283</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$25,585</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$2,132</a:t>
                      </a:r>
                    </a:p>
                  </a:txBody>
                  <a:tcPr marL="9525" marR="9525" marT="9525" marB="0" anchor="b"/>
                </a:tc>
                <a:extLst>
                  <a:ext uri="{0D108BD9-81ED-4DB2-BD59-A6C34878D82A}">
                    <a16:rowId xmlns:a16="http://schemas.microsoft.com/office/drawing/2014/main" val="2573076335"/>
                  </a:ext>
                </a:extLst>
              </a:tr>
              <a:tr h="180556">
                <a:tc>
                  <a:txBody>
                    <a:bodyPr/>
                    <a:lstStyle/>
                    <a:p>
                      <a:pPr algn="l" fontAlgn="b">
                        <a:buNone/>
                      </a:pPr>
                      <a:r>
                        <a:rPr lang="en-US" sz="1400" u="none" strike="noStrike" dirty="0">
                          <a:effectLst/>
                          <a:latin typeface="freight-sans-pro"/>
                        </a:rPr>
                        <a:t>Maintenance Mechanic</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$85,283</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$25,585</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$2,132</a:t>
                      </a:r>
                    </a:p>
                  </a:txBody>
                  <a:tcPr marL="9525" marR="9525" marT="9525" marB="0" anchor="b"/>
                </a:tc>
                <a:extLst>
                  <a:ext uri="{0D108BD9-81ED-4DB2-BD59-A6C34878D82A}">
                    <a16:rowId xmlns:a16="http://schemas.microsoft.com/office/drawing/2014/main" val="1530574290"/>
                  </a:ext>
                </a:extLst>
              </a:tr>
              <a:tr h="181324">
                <a:tc>
                  <a:txBody>
                    <a:bodyPr/>
                    <a:lstStyle/>
                    <a:p>
                      <a:pPr algn="l" fontAlgn="b">
                        <a:buNone/>
                      </a:pPr>
                      <a:r>
                        <a:rPr lang="en-US" sz="1400" u="none" strike="noStrike" dirty="0">
                          <a:effectLst/>
                          <a:latin typeface="freight-sans-pro"/>
                        </a:rPr>
                        <a:t>Maintenance Worker Repair</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$81,073</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$24,322</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$2,027</a:t>
                      </a:r>
                    </a:p>
                  </a:txBody>
                  <a:tcPr marL="9525" marR="9525" marT="9525" marB="0" anchor="b"/>
                </a:tc>
                <a:extLst>
                  <a:ext uri="{0D108BD9-81ED-4DB2-BD59-A6C34878D82A}">
                    <a16:rowId xmlns:a16="http://schemas.microsoft.com/office/drawing/2014/main" val="484904535"/>
                  </a:ext>
                </a:extLst>
              </a:tr>
              <a:tr h="194146">
                <a:tc>
                  <a:txBody>
                    <a:bodyPr/>
                    <a:lstStyle/>
                    <a:p>
                      <a:pPr algn="l" fontAlgn="b">
                        <a:buNone/>
                      </a:pPr>
                      <a:r>
                        <a:rPr lang="en-US" sz="1400" u="none" strike="noStrike" dirty="0">
                          <a:effectLst/>
                          <a:latin typeface="freight-sans-pro"/>
                        </a:rPr>
                        <a:t>Auto Mechanic</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$78,539</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$23,562</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$1,963</a:t>
                      </a:r>
                    </a:p>
                  </a:txBody>
                  <a:tcPr marL="9525" marR="9525" marT="9525" marB="0" anchor="b"/>
                </a:tc>
                <a:extLst>
                  <a:ext uri="{0D108BD9-81ED-4DB2-BD59-A6C34878D82A}">
                    <a16:rowId xmlns:a16="http://schemas.microsoft.com/office/drawing/2014/main" val="2548974051"/>
                  </a:ext>
                </a:extLst>
              </a:tr>
              <a:tr h="0">
                <a:tc>
                  <a:txBody>
                    <a:bodyPr/>
                    <a:lstStyle/>
                    <a:p>
                      <a:pPr algn="l" fontAlgn="b">
                        <a:buNone/>
                      </a:pPr>
                      <a:r>
                        <a:rPr lang="en-US" sz="1400" u="none" strike="noStrike" dirty="0">
                          <a:effectLst/>
                          <a:latin typeface="freight-sans-pro"/>
                        </a:rPr>
                        <a:t>Office assistant-automated</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$75,134</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$22,540</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$1,878</a:t>
                      </a:r>
                    </a:p>
                  </a:txBody>
                  <a:tcPr marL="9525" marR="9525" marT="9525" marB="0" anchor="b"/>
                </a:tc>
                <a:extLst>
                  <a:ext uri="{0D108BD9-81ED-4DB2-BD59-A6C34878D82A}">
                    <a16:rowId xmlns:a16="http://schemas.microsoft.com/office/drawing/2014/main" val="1608301339"/>
                  </a:ext>
                </a:extLst>
              </a:tr>
              <a:tr h="194146">
                <a:tc>
                  <a:txBody>
                    <a:bodyPr/>
                    <a:lstStyle/>
                    <a:p>
                      <a:pPr algn="l" fontAlgn="b">
                        <a:buNone/>
                      </a:pPr>
                      <a:r>
                        <a:rPr lang="en-US" sz="1400" u="none" strike="noStrike" dirty="0">
                          <a:effectLst/>
                          <a:latin typeface="freight-sans-pro"/>
                        </a:rPr>
                        <a:t>Machine equipment operator</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$71,596</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$21,479</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$1,790</a:t>
                      </a:r>
                    </a:p>
                  </a:txBody>
                  <a:tcPr marL="9525" marR="9525" marT="9525" marB="0" anchor="b"/>
                </a:tc>
                <a:extLst>
                  <a:ext uri="{0D108BD9-81ED-4DB2-BD59-A6C34878D82A}">
                    <a16:rowId xmlns:a16="http://schemas.microsoft.com/office/drawing/2014/main" val="1324332524"/>
                  </a:ext>
                </a:extLst>
              </a:tr>
              <a:tr h="194146">
                <a:tc>
                  <a:txBody>
                    <a:bodyPr/>
                    <a:lstStyle/>
                    <a:p>
                      <a:pPr algn="l" fontAlgn="b">
                        <a:buNone/>
                      </a:pPr>
                      <a:r>
                        <a:rPr lang="en-US" sz="1400" u="none" strike="noStrike" dirty="0">
                          <a:effectLst/>
                          <a:latin typeface="freight-sans-pro"/>
                        </a:rPr>
                        <a:t>Senior Library Clerk</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$71,592</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$21,478</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$1,790</a:t>
                      </a:r>
                    </a:p>
                  </a:txBody>
                  <a:tcPr marL="9525" marR="9525" marT="9525" marB="0" anchor="b"/>
                </a:tc>
                <a:extLst>
                  <a:ext uri="{0D108BD9-81ED-4DB2-BD59-A6C34878D82A}">
                    <a16:rowId xmlns:a16="http://schemas.microsoft.com/office/drawing/2014/main" val="327572397"/>
                  </a:ext>
                </a:extLst>
              </a:tr>
              <a:tr h="194146">
                <a:tc>
                  <a:txBody>
                    <a:bodyPr/>
                    <a:lstStyle/>
                    <a:p>
                      <a:pPr algn="l" fontAlgn="b">
                        <a:buNone/>
                      </a:pPr>
                      <a:r>
                        <a:rPr lang="en-US" sz="1400" u="none" strike="noStrike" dirty="0">
                          <a:effectLst/>
                          <a:latin typeface="freight-sans-pro"/>
                        </a:rPr>
                        <a:t>Meter Reader</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$63,222</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$18,967</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$1,581</a:t>
                      </a:r>
                    </a:p>
                  </a:txBody>
                  <a:tcPr marL="9525" marR="9525" marT="9525" marB="0" anchor="b"/>
                </a:tc>
                <a:extLst>
                  <a:ext uri="{0D108BD9-81ED-4DB2-BD59-A6C34878D82A}">
                    <a16:rowId xmlns:a16="http://schemas.microsoft.com/office/drawing/2014/main" val="1027535808"/>
                  </a:ext>
                </a:extLst>
              </a:tr>
              <a:tr h="19414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latin typeface="freight-sans-pro"/>
                        </a:rPr>
                        <a:t>Intermediate Clerk</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$60,975</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$18,293</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$1,524</a:t>
                      </a:r>
                    </a:p>
                  </a:txBody>
                  <a:tcPr marL="9525" marR="9525" marT="9525" marB="0" anchor="b"/>
                </a:tc>
                <a:extLst>
                  <a:ext uri="{0D108BD9-81ED-4DB2-BD59-A6C34878D82A}">
                    <a16:rowId xmlns:a16="http://schemas.microsoft.com/office/drawing/2014/main" val="2038060402"/>
                  </a:ext>
                </a:extLst>
              </a:tr>
              <a:tr h="230524">
                <a:tc>
                  <a:txBody>
                    <a:bodyPr/>
                    <a:lstStyle/>
                    <a:p>
                      <a:pPr algn="l" fontAlgn="b">
                        <a:buNone/>
                      </a:pPr>
                      <a:r>
                        <a:rPr lang="en-US" sz="1400" u="none" strike="noStrike" dirty="0">
                          <a:effectLst/>
                          <a:latin typeface="freight-sans-pro"/>
                        </a:rPr>
                        <a:t>Laborer</a:t>
                      </a:r>
                      <a:endParaRPr lang="en-US" sz="1400" b="0" i="0" u="none" strike="noStrike" dirty="0">
                        <a:solidFill>
                          <a:srgbClr val="000000"/>
                        </a:solidFill>
                        <a:effectLst/>
                        <a:latin typeface="freight-sans-pro"/>
                      </a:endParaRP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$54,585</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$16,376</a:t>
                      </a:r>
                    </a:p>
                  </a:txBody>
                  <a:tcPr marL="9525" marR="9525" marT="9525" marB="0" anchor="b"/>
                </a:tc>
                <a:tc>
                  <a:txBody>
                    <a:bodyPr/>
                    <a:lstStyle/>
                    <a:p>
                      <a:pPr marL="0" algn="r" defTabSz="914400" rtl="0" eaLnBrk="1" fontAlgn="b" latinLnBrk="0" hangingPunct="1">
                        <a:buNone/>
                      </a:pPr>
                      <a:r>
                        <a:rPr lang="en-US" sz="1400" kern="1200" dirty="0">
                          <a:solidFill>
                            <a:schemeClr val="dk1"/>
                          </a:solidFill>
                          <a:latin typeface="+mn-lt"/>
                          <a:ea typeface="+mn-ea"/>
                          <a:cs typeface="+mn-cs"/>
                        </a:rPr>
                        <a:t>$1,365</a:t>
                      </a:r>
                    </a:p>
                  </a:txBody>
                  <a:tcPr marL="9525" marR="9525" marT="9525" marB="0" anchor="b"/>
                </a:tc>
                <a:extLst>
                  <a:ext uri="{0D108BD9-81ED-4DB2-BD59-A6C34878D82A}">
                    <a16:rowId xmlns:a16="http://schemas.microsoft.com/office/drawing/2014/main" val="388001885"/>
                  </a:ext>
                </a:extLst>
              </a:tr>
            </a:tbl>
          </a:graphicData>
        </a:graphic>
      </p:graphicFrame>
      <p:sp>
        <p:nvSpPr>
          <p:cNvPr id="6" name="TextBox 5">
            <a:extLst>
              <a:ext uri="{FF2B5EF4-FFF2-40B4-BE49-F238E27FC236}">
                <a16:creationId xmlns:a16="http://schemas.microsoft.com/office/drawing/2014/main" id="{C26FF24A-D219-FC74-04AF-ECA2F6EFF9B7}"/>
              </a:ext>
            </a:extLst>
          </p:cNvPr>
          <p:cNvSpPr txBox="1"/>
          <p:nvPr/>
        </p:nvSpPr>
        <p:spPr>
          <a:xfrm>
            <a:off x="6209350" y="4321686"/>
            <a:ext cx="5728633" cy="2031325"/>
          </a:xfrm>
          <a:prstGeom prst="rect">
            <a:avLst/>
          </a:prstGeom>
          <a:noFill/>
        </p:spPr>
        <p:txBody>
          <a:bodyPr wrap="square" rtlCol="0">
            <a:spAutoFit/>
          </a:bodyPr>
          <a:lstStyle/>
          <a:p>
            <a:r>
              <a:rPr lang="en-US" b="1" dirty="0"/>
              <a:t>Sample Rental prices in Yorktown</a:t>
            </a:r>
            <a:r>
              <a:rPr lang="en-US" dirty="0"/>
              <a:t>:  </a:t>
            </a:r>
          </a:p>
          <a:p>
            <a:r>
              <a:rPr lang="en-US" dirty="0"/>
              <a:t>670 East Main St, 3BR, 1,700 SQ FT, $4,300/month</a:t>
            </a:r>
          </a:p>
          <a:p>
            <a:r>
              <a:rPr lang="en-US" dirty="0"/>
              <a:t>370 Underhill Ave, 1 BR, 900 SQ FT, $3,900-$4,025/mo.</a:t>
            </a:r>
          </a:p>
          <a:p>
            <a:r>
              <a:rPr lang="en-US" dirty="0"/>
              <a:t>385 Kear Street, 2BR, 850 SQ FT, $3,700/month</a:t>
            </a:r>
          </a:p>
          <a:p>
            <a:r>
              <a:rPr lang="en-US" dirty="0"/>
              <a:t>1870 Baldwin Rd, 2BR, 1,300 SQ FT, $3,300/month</a:t>
            </a:r>
          </a:p>
          <a:p>
            <a:r>
              <a:rPr lang="en-US" dirty="0"/>
              <a:t>21 Scenic View, 2 BR 1,050 SQ FT, $3,300/month</a:t>
            </a:r>
          </a:p>
          <a:p>
            <a:r>
              <a:rPr lang="en-US" dirty="0"/>
              <a:t>1860 E. Main St, Mohegan, 515 SQ FT, $1,950/month</a:t>
            </a:r>
          </a:p>
        </p:txBody>
      </p:sp>
      <p:pic>
        <p:nvPicPr>
          <p:cNvPr id="8" name="Picture 7">
            <a:extLst>
              <a:ext uri="{FF2B5EF4-FFF2-40B4-BE49-F238E27FC236}">
                <a16:creationId xmlns:a16="http://schemas.microsoft.com/office/drawing/2014/main" id="{744B7F0C-CC6A-8039-2865-A03AD0F576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7069" y="2798974"/>
            <a:ext cx="1290591" cy="1613239"/>
          </a:xfrm>
          <a:prstGeom prst="rect">
            <a:avLst/>
          </a:prstGeom>
        </p:spPr>
      </p:pic>
    </p:spTree>
    <p:extLst>
      <p:ext uri="{BB962C8B-B14F-4D97-AF65-F5344CB8AC3E}">
        <p14:creationId xmlns:p14="http://schemas.microsoft.com/office/powerpoint/2010/main" val="2830424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5E78C-8C8C-F8F8-39FF-70778D34D866}"/>
              </a:ext>
            </a:extLst>
          </p:cNvPr>
          <p:cNvSpPr>
            <a:spLocks noGrp="1"/>
          </p:cNvSpPr>
          <p:nvPr>
            <p:ph type="title"/>
          </p:nvPr>
        </p:nvSpPr>
        <p:spPr/>
        <p:txBody>
          <a:bodyPr>
            <a:normAutofit/>
          </a:bodyPr>
          <a:lstStyle/>
          <a:p>
            <a:r>
              <a:rPr lang="en-US" sz="3600"/>
              <a:t>ALICE = Asset Limited Income Constrained Employed </a:t>
            </a:r>
            <a:endParaRPr lang="en-US" sz="3600" dirty="0"/>
          </a:p>
        </p:txBody>
      </p:sp>
      <p:graphicFrame>
        <p:nvGraphicFramePr>
          <p:cNvPr id="5" name="Content Placeholder 4">
            <a:extLst>
              <a:ext uri="{FF2B5EF4-FFF2-40B4-BE49-F238E27FC236}">
                <a16:creationId xmlns:a16="http://schemas.microsoft.com/office/drawing/2014/main" id="{E1214F8E-3A7F-50DE-F545-AC77F41CCD4D}"/>
              </a:ext>
            </a:extLst>
          </p:cNvPr>
          <p:cNvGraphicFramePr>
            <a:graphicFrameLocks noGrp="1"/>
          </p:cNvGraphicFramePr>
          <p:nvPr>
            <p:ph idx="1"/>
            <p:extLst>
              <p:ext uri="{D42A27DB-BD31-4B8C-83A1-F6EECF244321}">
                <p14:modId xmlns:p14="http://schemas.microsoft.com/office/powerpoint/2010/main" val="2770211749"/>
              </p:ext>
            </p:extLst>
          </p:nvPr>
        </p:nvGraphicFramePr>
        <p:xfrm>
          <a:off x="542924" y="1406525"/>
          <a:ext cx="11134728" cy="2865120"/>
        </p:xfrm>
        <a:graphic>
          <a:graphicData uri="http://schemas.openxmlformats.org/drawingml/2006/table">
            <a:tbl>
              <a:tblPr firstRow="1" bandRow="1">
                <a:tableStyleId>{5C22544A-7EE6-4342-B048-85BDC9FD1C3A}</a:tableStyleId>
              </a:tblPr>
              <a:tblGrid>
                <a:gridCol w="2400301">
                  <a:extLst>
                    <a:ext uri="{9D8B030D-6E8A-4147-A177-3AD203B41FA5}">
                      <a16:colId xmlns:a16="http://schemas.microsoft.com/office/drawing/2014/main" val="3829124567"/>
                    </a:ext>
                  </a:extLst>
                </a:gridCol>
                <a:gridCol w="1685925">
                  <a:extLst>
                    <a:ext uri="{9D8B030D-6E8A-4147-A177-3AD203B41FA5}">
                      <a16:colId xmlns:a16="http://schemas.microsoft.com/office/drawing/2014/main" val="3762301795"/>
                    </a:ext>
                  </a:extLst>
                </a:gridCol>
                <a:gridCol w="1481138">
                  <a:extLst>
                    <a:ext uri="{9D8B030D-6E8A-4147-A177-3AD203B41FA5}">
                      <a16:colId xmlns:a16="http://schemas.microsoft.com/office/drawing/2014/main" val="1542647545"/>
                    </a:ext>
                  </a:extLst>
                </a:gridCol>
                <a:gridCol w="1855788">
                  <a:extLst>
                    <a:ext uri="{9D8B030D-6E8A-4147-A177-3AD203B41FA5}">
                      <a16:colId xmlns:a16="http://schemas.microsoft.com/office/drawing/2014/main" val="2847435038"/>
                    </a:ext>
                  </a:extLst>
                </a:gridCol>
                <a:gridCol w="1855788">
                  <a:extLst>
                    <a:ext uri="{9D8B030D-6E8A-4147-A177-3AD203B41FA5}">
                      <a16:colId xmlns:a16="http://schemas.microsoft.com/office/drawing/2014/main" val="507444893"/>
                    </a:ext>
                  </a:extLst>
                </a:gridCol>
                <a:gridCol w="1855788">
                  <a:extLst>
                    <a:ext uri="{9D8B030D-6E8A-4147-A177-3AD203B41FA5}">
                      <a16:colId xmlns:a16="http://schemas.microsoft.com/office/drawing/2014/main" val="1190375723"/>
                    </a:ext>
                  </a:extLst>
                </a:gridCol>
              </a:tblGrid>
              <a:tr h="370840">
                <a:tc>
                  <a:txBody>
                    <a:bodyPr/>
                    <a:lstStyle/>
                    <a:p>
                      <a:r>
                        <a:rPr lang="en-US"/>
                        <a:t>Zip Code</a:t>
                      </a:r>
                      <a:endParaRPr lang="en-US" dirty="0"/>
                    </a:p>
                  </a:txBody>
                  <a:tcPr/>
                </a:tc>
                <a:tc>
                  <a:txBody>
                    <a:bodyPr/>
                    <a:lstStyle/>
                    <a:p>
                      <a:r>
                        <a:rPr lang="en-US" dirty="0"/>
                        <a:t>Total Households</a:t>
                      </a:r>
                    </a:p>
                  </a:txBody>
                  <a:tcPr/>
                </a:tc>
                <a:tc>
                  <a:txBody>
                    <a:bodyPr/>
                    <a:lstStyle/>
                    <a:p>
                      <a:r>
                        <a:rPr lang="en-US"/>
                        <a:t># Poverty Households</a:t>
                      </a:r>
                      <a:endParaRPr lang="en-US" dirty="0"/>
                    </a:p>
                  </a:txBody>
                  <a:tcPr/>
                </a:tc>
                <a:tc>
                  <a:txBody>
                    <a:bodyPr/>
                    <a:lstStyle/>
                    <a:p>
                      <a:r>
                        <a:rPr lang="en-US"/>
                        <a:t># ALICE Households</a:t>
                      </a:r>
                      <a:endParaRPr lang="en-US" dirty="0"/>
                    </a:p>
                  </a:txBody>
                  <a:tcPr/>
                </a:tc>
                <a:tc>
                  <a:txBody>
                    <a:bodyPr/>
                    <a:lstStyle/>
                    <a:p>
                      <a:r>
                        <a:rPr lang="en-US"/>
                        <a:t># Above ALICE Threshold</a:t>
                      </a:r>
                      <a:endParaRPr lang="en-US" dirty="0"/>
                    </a:p>
                  </a:txBody>
                  <a:tcPr/>
                </a:tc>
                <a:tc>
                  <a:txBody>
                    <a:bodyPr/>
                    <a:lstStyle/>
                    <a:p>
                      <a:r>
                        <a:rPr lang="en-US"/>
                        <a:t>% Below ALICE Threshold</a:t>
                      </a:r>
                      <a:endParaRPr lang="en-US" dirty="0"/>
                    </a:p>
                  </a:txBody>
                  <a:tcPr/>
                </a:tc>
                <a:extLst>
                  <a:ext uri="{0D108BD9-81ED-4DB2-BD59-A6C34878D82A}">
                    <a16:rowId xmlns:a16="http://schemas.microsoft.com/office/drawing/2014/main" val="169898548"/>
                  </a:ext>
                </a:extLst>
              </a:tr>
              <a:tr h="370840">
                <a:tc>
                  <a:txBody>
                    <a:bodyPr/>
                    <a:lstStyle/>
                    <a:p>
                      <a:pPr algn="l" fontAlgn="ctr">
                        <a:buNone/>
                      </a:pPr>
                      <a:r>
                        <a:rPr lang="en-US" sz="1600" b="0" i="0" u="none" strike="noStrike">
                          <a:solidFill>
                            <a:srgbClr val="000000"/>
                          </a:solidFill>
                          <a:effectLst/>
                          <a:latin typeface="Gadugi" panose="020B0502040204020203" pitchFamily="34" charset="0"/>
                        </a:rPr>
                        <a:t>10517 - Crompond</a:t>
                      </a:r>
                      <a:endParaRPr lang="en-US" sz="1600" b="0"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165</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10</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58</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97</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41%</a:t>
                      </a:r>
                      <a:endParaRPr lang="en-US" sz="1600" b="0" i="0" u="none" strike="noStrike" dirty="0">
                        <a:solidFill>
                          <a:srgbClr val="000000"/>
                        </a:solidFill>
                        <a:effectLst/>
                        <a:latin typeface="Gadugi" panose="020B0502040204020203" pitchFamily="34" charset="0"/>
                      </a:endParaRPr>
                    </a:p>
                  </a:txBody>
                  <a:tcPr marL="9525" marR="9525" marT="9525" marB="0" anchor="ctr"/>
                </a:tc>
                <a:extLst>
                  <a:ext uri="{0D108BD9-81ED-4DB2-BD59-A6C34878D82A}">
                    <a16:rowId xmlns:a16="http://schemas.microsoft.com/office/drawing/2014/main" val="1571521095"/>
                  </a:ext>
                </a:extLst>
              </a:tr>
              <a:tr h="370840">
                <a:tc>
                  <a:txBody>
                    <a:bodyPr/>
                    <a:lstStyle/>
                    <a:p>
                      <a:pPr algn="l" fontAlgn="ctr">
                        <a:buNone/>
                      </a:pPr>
                      <a:r>
                        <a:rPr lang="en-US" sz="1600" b="0" i="0" u="none" strike="noStrike">
                          <a:solidFill>
                            <a:srgbClr val="000000"/>
                          </a:solidFill>
                          <a:effectLst/>
                          <a:latin typeface="Gadugi" panose="020B0502040204020203" pitchFamily="34" charset="0"/>
                        </a:rPr>
                        <a:t>10535 - Jefferson Valley</a:t>
                      </a:r>
                      <a:endParaRPr lang="en-US" sz="1600" b="0"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196</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36</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87</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73</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63%</a:t>
                      </a:r>
                      <a:endParaRPr lang="en-US" sz="1600" b="0" i="0" u="none" strike="noStrike" dirty="0">
                        <a:solidFill>
                          <a:srgbClr val="000000"/>
                        </a:solidFill>
                        <a:effectLst/>
                        <a:latin typeface="Gadugi" panose="020B0502040204020203" pitchFamily="34" charset="0"/>
                      </a:endParaRPr>
                    </a:p>
                  </a:txBody>
                  <a:tcPr marL="9525" marR="9525" marT="9525" marB="0" anchor="ctr"/>
                </a:tc>
                <a:extLst>
                  <a:ext uri="{0D108BD9-81ED-4DB2-BD59-A6C34878D82A}">
                    <a16:rowId xmlns:a16="http://schemas.microsoft.com/office/drawing/2014/main" val="2514739358"/>
                  </a:ext>
                </a:extLst>
              </a:tr>
              <a:tr h="370840">
                <a:tc>
                  <a:txBody>
                    <a:bodyPr/>
                    <a:lstStyle/>
                    <a:p>
                      <a:pPr algn="l" fontAlgn="ctr">
                        <a:buNone/>
                      </a:pPr>
                      <a:r>
                        <a:rPr lang="en-US" sz="1600" b="0" i="0" u="none" strike="noStrike">
                          <a:solidFill>
                            <a:srgbClr val="000000"/>
                          </a:solidFill>
                          <a:effectLst/>
                          <a:latin typeface="Gadugi" panose="020B0502040204020203" pitchFamily="34" charset="0"/>
                        </a:rPr>
                        <a:t>10547 - Mohegan Lake</a:t>
                      </a:r>
                      <a:endParaRPr lang="en-US" sz="1600" b="0"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2,787</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245</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627</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1,915</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31%</a:t>
                      </a:r>
                      <a:endParaRPr lang="en-US" sz="1600" b="0" i="0" u="none" strike="noStrike" dirty="0">
                        <a:solidFill>
                          <a:srgbClr val="000000"/>
                        </a:solidFill>
                        <a:effectLst/>
                        <a:latin typeface="Gadugi" panose="020B0502040204020203" pitchFamily="34" charset="0"/>
                      </a:endParaRPr>
                    </a:p>
                  </a:txBody>
                  <a:tcPr marL="9525" marR="9525" marT="9525" marB="0" anchor="ctr"/>
                </a:tc>
                <a:extLst>
                  <a:ext uri="{0D108BD9-81ED-4DB2-BD59-A6C34878D82A}">
                    <a16:rowId xmlns:a16="http://schemas.microsoft.com/office/drawing/2014/main" val="2198236746"/>
                  </a:ext>
                </a:extLst>
              </a:tr>
              <a:tr h="370840">
                <a:tc>
                  <a:txBody>
                    <a:bodyPr/>
                    <a:lstStyle/>
                    <a:p>
                      <a:pPr algn="l" fontAlgn="ctr">
                        <a:buNone/>
                      </a:pPr>
                      <a:r>
                        <a:rPr lang="en-US" sz="1600" b="0" i="0" u="none" strike="noStrike">
                          <a:solidFill>
                            <a:srgbClr val="000000"/>
                          </a:solidFill>
                          <a:effectLst/>
                          <a:latin typeface="Gadugi" panose="020B0502040204020203" pitchFamily="34" charset="0"/>
                        </a:rPr>
                        <a:t>10588 - Shrub Oak</a:t>
                      </a:r>
                      <a:endParaRPr lang="en-US" sz="1600" b="0"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1,108</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20</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227</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861</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22%</a:t>
                      </a:r>
                    </a:p>
                  </a:txBody>
                  <a:tcPr marL="9525" marR="9525" marT="9525" marB="0" anchor="ctr"/>
                </a:tc>
                <a:extLst>
                  <a:ext uri="{0D108BD9-81ED-4DB2-BD59-A6C34878D82A}">
                    <a16:rowId xmlns:a16="http://schemas.microsoft.com/office/drawing/2014/main" val="133390431"/>
                  </a:ext>
                </a:extLst>
              </a:tr>
              <a:tr h="370840">
                <a:tc>
                  <a:txBody>
                    <a:bodyPr/>
                    <a:lstStyle/>
                    <a:p>
                      <a:pPr algn="l" fontAlgn="ctr">
                        <a:buNone/>
                      </a:pPr>
                      <a:r>
                        <a:rPr lang="en-US" sz="1600" b="0" i="0" u="none" strike="noStrike">
                          <a:solidFill>
                            <a:srgbClr val="000000"/>
                          </a:solidFill>
                          <a:effectLst/>
                          <a:latin typeface="Gadugi" panose="020B0502040204020203" pitchFamily="34" charset="0"/>
                        </a:rPr>
                        <a:t>10598 - Yorktown Heights</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10,299</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425</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2,116</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7,758</a:t>
                      </a:r>
                    </a:p>
                  </a:txBody>
                  <a:tcPr marL="9525" marR="9525" marT="9525" marB="0" anchor="ctr"/>
                </a:tc>
                <a:tc>
                  <a:txBody>
                    <a:bodyPr/>
                    <a:lstStyle/>
                    <a:p>
                      <a:pPr algn="ctr" fontAlgn="ctr">
                        <a:buNone/>
                      </a:pPr>
                      <a:r>
                        <a:rPr lang="en-US" sz="1600" b="0" i="0" u="none" strike="noStrike">
                          <a:solidFill>
                            <a:srgbClr val="000000"/>
                          </a:solidFill>
                          <a:effectLst/>
                          <a:latin typeface="Gadugi" panose="020B0502040204020203" pitchFamily="34" charset="0"/>
                        </a:rPr>
                        <a:t>25%</a:t>
                      </a:r>
                      <a:endParaRPr lang="en-US" sz="1600" b="0" i="0" u="none" strike="noStrike" dirty="0">
                        <a:solidFill>
                          <a:srgbClr val="000000"/>
                        </a:solidFill>
                        <a:effectLst/>
                        <a:latin typeface="Gadugi" panose="020B0502040204020203" pitchFamily="34" charset="0"/>
                      </a:endParaRPr>
                    </a:p>
                  </a:txBody>
                  <a:tcPr marL="9525" marR="9525" marT="9525" marB="0" anchor="ctr"/>
                </a:tc>
                <a:extLst>
                  <a:ext uri="{0D108BD9-81ED-4DB2-BD59-A6C34878D82A}">
                    <a16:rowId xmlns:a16="http://schemas.microsoft.com/office/drawing/2014/main" val="2404371399"/>
                  </a:ext>
                </a:extLst>
              </a:tr>
              <a:tr h="370840">
                <a:tc>
                  <a:txBody>
                    <a:bodyPr/>
                    <a:lstStyle/>
                    <a:p>
                      <a:pPr algn="l" fontAlgn="ctr">
                        <a:buNone/>
                      </a:pPr>
                      <a:r>
                        <a:rPr lang="en-US" sz="1600" b="1" i="0" u="none" strike="noStrike" dirty="0">
                          <a:solidFill>
                            <a:srgbClr val="000000"/>
                          </a:solidFill>
                          <a:effectLst/>
                          <a:latin typeface="Gadugi" panose="020B0502040204020203" pitchFamily="34" charset="0"/>
                        </a:rPr>
                        <a:t>Total</a:t>
                      </a:r>
                    </a:p>
                  </a:txBody>
                  <a:tcPr marL="9525" marR="9525" marT="9525" marB="0" anchor="ctr"/>
                </a:tc>
                <a:tc>
                  <a:txBody>
                    <a:bodyPr/>
                    <a:lstStyle/>
                    <a:p>
                      <a:pPr algn="ctr" fontAlgn="ctr">
                        <a:buNone/>
                      </a:pPr>
                      <a:r>
                        <a:rPr lang="en-US" sz="1600" b="1" i="0" u="none" strike="noStrike">
                          <a:solidFill>
                            <a:srgbClr val="000000"/>
                          </a:solidFill>
                          <a:effectLst/>
                          <a:latin typeface="Gadugi" panose="020B0502040204020203" pitchFamily="34" charset="0"/>
                        </a:rPr>
                        <a:t>14,555</a:t>
                      </a:r>
                      <a:endParaRPr lang="en-US" sz="1600" b="1"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1" i="0" u="none" strike="noStrike">
                          <a:solidFill>
                            <a:srgbClr val="000000"/>
                          </a:solidFill>
                          <a:effectLst/>
                          <a:latin typeface="Gadugi" panose="020B0502040204020203" pitchFamily="34" charset="0"/>
                        </a:rPr>
                        <a:t>736</a:t>
                      </a:r>
                      <a:endParaRPr lang="en-US" sz="1600" b="1"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1" i="0" u="none" strike="noStrike">
                          <a:solidFill>
                            <a:srgbClr val="000000"/>
                          </a:solidFill>
                          <a:effectLst/>
                          <a:latin typeface="Gadugi" panose="020B0502040204020203" pitchFamily="34" charset="0"/>
                        </a:rPr>
                        <a:t>3,115</a:t>
                      </a:r>
                      <a:endParaRPr lang="en-US" sz="1600" b="1"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1" i="0" u="none" strike="noStrike">
                          <a:solidFill>
                            <a:srgbClr val="000000"/>
                          </a:solidFill>
                          <a:effectLst/>
                          <a:latin typeface="Gadugi" panose="020B0502040204020203" pitchFamily="34" charset="0"/>
                        </a:rPr>
                        <a:t>10,704</a:t>
                      </a:r>
                      <a:endParaRPr lang="en-US" sz="1600" b="1" i="0" u="none" strike="noStrike" dirty="0">
                        <a:solidFill>
                          <a:srgbClr val="000000"/>
                        </a:solidFill>
                        <a:effectLst/>
                        <a:latin typeface="Gadugi" panose="020B0502040204020203" pitchFamily="34" charset="0"/>
                      </a:endParaRPr>
                    </a:p>
                  </a:txBody>
                  <a:tcPr marL="9525" marR="9525" marT="9525" marB="0" anchor="ctr"/>
                </a:tc>
                <a:tc>
                  <a:txBody>
                    <a:bodyPr/>
                    <a:lstStyle/>
                    <a:p>
                      <a:pPr algn="ctr" fontAlgn="ctr">
                        <a:buNone/>
                      </a:pPr>
                      <a:r>
                        <a:rPr lang="en-US" sz="1600" b="1" i="0" u="none" strike="noStrike" dirty="0">
                          <a:solidFill>
                            <a:srgbClr val="000000"/>
                          </a:solidFill>
                          <a:effectLst/>
                          <a:latin typeface="Gadugi" panose="020B0502040204020203" pitchFamily="34" charset="0"/>
                        </a:rPr>
                        <a:t>26.5%</a:t>
                      </a:r>
                    </a:p>
                  </a:txBody>
                  <a:tcPr marL="9525" marR="9525" marT="9525" marB="0" anchor="ctr"/>
                </a:tc>
                <a:extLst>
                  <a:ext uri="{0D108BD9-81ED-4DB2-BD59-A6C34878D82A}">
                    <a16:rowId xmlns:a16="http://schemas.microsoft.com/office/drawing/2014/main" val="361416592"/>
                  </a:ext>
                </a:extLst>
              </a:tr>
            </a:tbl>
          </a:graphicData>
        </a:graphic>
      </p:graphicFrame>
      <p:sp>
        <p:nvSpPr>
          <p:cNvPr id="7" name="TextBox 6">
            <a:extLst>
              <a:ext uri="{FF2B5EF4-FFF2-40B4-BE49-F238E27FC236}">
                <a16:creationId xmlns:a16="http://schemas.microsoft.com/office/drawing/2014/main" id="{D03B8720-6808-B8E0-147D-A6318F13D139}"/>
              </a:ext>
            </a:extLst>
          </p:cNvPr>
          <p:cNvSpPr txBox="1"/>
          <p:nvPr/>
        </p:nvSpPr>
        <p:spPr>
          <a:xfrm>
            <a:off x="542924" y="4610100"/>
            <a:ext cx="11134728" cy="923330"/>
          </a:xfrm>
          <a:prstGeom prst="rect">
            <a:avLst/>
          </a:prstGeom>
          <a:noFill/>
        </p:spPr>
        <p:txBody>
          <a:bodyPr wrap="square" rtlCol="0">
            <a:spAutoFit/>
          </a:bodyPr>
          <a:lstStyle/>
          <a:p>
            <a:r>
              <a:rPr lang="en-US" dirty="0"/>
              <a:t>ALICE Households live paycheck to paycheck, struggling as wages fail to keep pace with the rising cost of household essentials (housing, childcare, food, transportation, health care and a basic smartphone plan). Households below the ALICE Threshold can’t afford the essentials.  </a:t>
            </a:r>
          </a:p>
        </p:txBody>
      </p:sp>
      <p:sp>
        <p:nvSpPr>
          <p:cNvPr id="8" name="Rectangle 7" descr="House">
            <a:extLst>
              <a:ext uri="{FF2B5EF4-FFF2-40B4-BE49-F238E27FC236}">
                <a16:creationId xmlns:a16="http://schemas.microsoft.com/office/drawing/2014/main" id="{FF88C832-ACEC-DA9A-CACE-A19552121978}"/>
              </a:ext>
            </a:extLst>
          </p:cNvPr>
          <p:cNvSpPr/>
          <p:nvPr/>
        </p:nvSpPr>
        <p:spPr>
          <a:xfrm>
            <a:off x="5515711" y="5533430"/>
            <a:ext cx="1160578" cy="116057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 name="TextBox 2">
            <a:extLst>
              <a:ext uri="{FF2B5EF4-FFF2-40B4-BE49-F238E27FC236}">
                <a16:creationId xmlns:a16="http://schemas.microsoft.com/office/drawing/2014/main" id="{FF8A93FD-7D30-B789-E5AC-C95A3399E147}"/>
              </a:ext>
            </a:extLst>
          </p:cNvPr>
          <p:cNvSpPr txBox="1"/>
          <p:nvPr/>
        </p:nvSpPr>
        <p:spPr>
          <a:xfrm>
            <a:off x="9001125" y="6048375"/>
            <a:ext cx="2401683" cy="369332"/>
          </a:xfrm>
          <a:prstGeom prst="rect">
            <a:avLst/>
          </a:prstGeom>
          <a:noFill/>
        </p:spPr>
        <p:txBody>
          <a:bodyPr wrap="none" rtlCol="0">
            <a:spAutoFit/>
          </a:bodyPr>
          <a:lstStyle/>
          <a:p>
            <a:r>
              <a:rPr lang="en-US" i="1" dirty="0"/>
              <a:t>Data as of March 2026</a:t>
            </a:r>
          </a:p>
        </p:txBody>
      </p:sp>
    </p:spTree>
    <p:extLst>
      <p:ext uri="{BB962C8B-B14F-4D97-AF65-F5344CB8AC3E}">
        <p14:creationId xmlns:p14="http://schemas.microsoft.com/office/powerpoint/2010/main" val="1318515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D61BF3-FA1A-2F5E-B55C-3399DAF782C0}"/>
            </a:ext>
          </a:extLst>
        </p:cNvPr>
        <p:cNvGrpSpPr/>
        <p:nvPr/>
      </p:nvGrpSpPr>
      <p:grpSpPr>
        <a:xfrm>
          <a:off x="0" y="0"/>
          <a:ext cx="0" cy="0"/>
          <a:chOff x="0" y="0"/>
          <a:chExt cx="0" cy="0"/>
        </a:xfrm>
      </p:grpSpPr>
      <p:sp>
        <p:nvSpPr>
          <p:cNvPr id="14" name="Slide Background">
            <a:extLst>
              <a:ext uri="{FF2B5EF4-FFF2-40B4-BE49-F238E27FC236}">
                <a16:creationId xmlns:a16="http://schemas.microsoft.com/office/drawing/2014/main" id="{AA857166-A416-4C5E-8AA9-5D5D1E13D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13A48C6C-3CC4-4EE5-A773-EC1EB7F59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0" y="0"/>
            <a:ext cx="4617491" cy="6858000"/>
          </a:xfrm>
          <a:prstGeom prst="rect">
            <a:avLst/>
          </a:prstGeom>
          <a:ln>
            <a:noFill/>
          </a:ln>
          <a:effectLst>
            <a:outerShdw blurRad="203200" dist="88900" dir="21540000" sx="94000" sy="94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0" y="-1"/>
            <a:ext cx="4617491" cy="5136739"/>
          </a:xfrm>
          <a:prstGeom prst="rect">
            <a:avLst/>
          </a:prstGeom>
          <a:ln>
            <a:noFill/>
          </a:ln>
          <a:effectLst>
            <a:outerShdw blurRad="177800" dist="101600" dir="5400000" sx="97000" sy="97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B0F9E63-5D9B-ACE0-B400-27AB29DA06E1}"/>
              </a:ext>
            </a:extLst>
          </p:cNvPr>
          <p:cNvSpPr>
            <a:spLocks noGrp="1"/>
          </p:cNvSpPr>
          <p:nvPr>
            <p:ph type="title"/>
          </p:nvPr>
        </p:nvSpPr>
        <p:spPr>
          <a:xfrm>
            <a:off x="652887" y="617921"/>
            <a:ext cx="3482041" cy="3988585"/>
          </a:xfrm>
        </p:spPr>
        <p:txBody>
          <a:bodyPr vert="horz" lIns="91440" tIns="45720" rIns="91440" bIns="45720" rtlCol="0" anchor="ctr">
            <a:normAutofit/>
          </a:bodyPr>
          <a:lstStyle/>
          <a:p>
            <a:r>
              <a:rPr lang="en-US" kern="1200">
                <a:solidFill>
                  <a:schemeClr val="tx1"/>
                </a:solidFill>
                <a:latin typeface="+mj-lt"/>
                <a:ea typeface="+mj-ea"/>
                <a:cs typeface="+mj-cs"/>
              </a:rPr>
              <a:t>Questions?  </a:t>
            </a:r>
          </a:p>
        </p:txBody>
      </p:sp>
      <p:pic>
        <p:nvPicPr>
          <p:cNvPr id="7" name="Content Placeholder 6" descr="Figures of houses in different position and sizes">
            <a:extLst>
              <a:ext uri="{FF2B5EF4-FFF2-40B4-BE49-F238E27FC236}">
                <a16:creationId xmlns:a16="http://schemas.microsoft.com/office/drawing/2014/main" id="{A2080451-4A14-C63F-530B-081FE159820E}"/>
              </a:ext>
            </a:extLst>
          </p:cNvPr>
          <p:cNvPicPr>
            <a:picLocks noGrp="1" noChangeAspect="1"/>
          </p:cNvPicPr>
          <p:nvPr>
            <p:ph idx="1"/>
          </p:nvPr>
        </p:nvPicPr>
        <p:blipFill>
          <a:blip r:embed="rId3"/>
          <a:srcRect l="19412" r="36905" b="-1"/>
          <a:stretch>
            <a:fillRect/>
          </a:stretch>
        </p:blipFill>
        <p:spPr>
          <a:xfrm>
            <a:off x="6186370" y="617921"/>
            <a:ext cx="4435507" cy="5711599"/>
          </a:xfrm>
          <a:prstGeom prst="rect">
            <a:avLst/>
          </a:prstGeom>
        </p:spPr>
      </p:pic>
    </p:spTree>
    <p:extLst>
      <p:ext uri="{BB962C8B-B14F-4D97-AF65-F5344CB8AC3E}">
        <p14:creationId xmlns:p14="http://schemas.microsoft.com/office/powerpoint/2010/main" val="103682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5F96BE2-18D7-4FD0-7C77-D04B74578502}"/>
              </a:ext>
            </a:extLst>
          </p:cNvPr>
          <p:cNvPicPr>
            <a:picLocks noChangeAspect="1"/>
          </p:cNvPicPr>
          <p:nvPr/>
        </p:nvPicPr>
        <p:blipFill>
          <a:blip r:embed="rId3">
            <a:duotone>
              <a:schemeClr val="bg2">
                <a:shade val="45000"/>
                <a:satMod val="135000"/>
              </a:schemeClr>
              <a:prstClr val="white"/>
            </a:duotone>
          </a:blip>
          <a:srcRect t="12256" b="3157"/>
          <a:stretch>
            <a:fill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841417-ED9C-7F06-F0F8-CB2C6C43DC7F}"/>
              </a:ext>
            </a:extLst>
          </p:cNvPr>
          <p:cNvSpPr>
            <a:spLocks noGrp="1"/>
          </p:cNvSpPr>
          <p:nvPr>
            <p:ph type="title"/>
          </p:nvPr>
        </p:nvSpPr>
        <p:spPr>
          <a:xfrm>
            <a:off x="487680" y="365125"/>
            <a:ext cx="11399520" cy="579755"/>
          </a:xfrm>
        </p:spPr>
        <p:txBody>
          <a:bodyPr>
            <a:normAutofit fontScale="90000"/>
          </a:bodyPr>
          <a:lstStyle/>
          <a:p>
            <a:r>
              <a:rPr lang="en-US" sz="3600" dirty="0"/>
              <a:t>§ </a:t>
            </a:r>
            <a:r>
              <a:rPr lang="en-US" sz="3600" b="1" dirty="0"/>
              <a:t>102-1. Findings; policy.  </a:t>
            </a:r>
            <a:r>
              <a:rPr lang="en-US" sz="3600" dirty="0"/>
              <a:t>The Yorktown Town Board finds that:</a:t>
            </a:r>
          </a:p>
        </p:txBody>
      </p:sp>
      <p:graphicFrame>
        <p:nvGraphicFramePr>
          <p:cNvPr id="23" name="Content Placeholder 2">
            <a:extLst>
              <a:ext uri="{FF2B5EF4-FFF2-40B4-BE49-F238E27FC236}">
                <a16:creationId xmlns:a16="http://schemas.microsoft.com/office/drawing/2014/main" id="{D37EF720-D61B-B2BF-F3DC-80D7A6D33B3D}"/>
              </a:ext>
            </a:extLst>
          </p:cNvPr>
          <p:cNvGraphicFramePr>
            <a:graphicFrameLocks noGrp="1"/>
          </p:cNvGraphicFramePr>
          <p:nvPr>
            <p:ph idx="1"/>
            <p:extLst>
              <p:ext uri="{D42A27DB-BD31-4B8C-83A1-F6EECF244321}">
                <p14:modId xmlns:p14="http://schemas.microsoft.com/office/powerpoint/2010/main" val="3668814967"/>
              </p:ext>
            </p:extLst>
          </p:nvPr>
        </p:nvGraphicFramePr>
        <p:xfrm>
          <a:off x="304800" y="843280"/>
          <a:ext cx="11582400" cy="585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48078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1A16E-C91B-90CF-40E8-2F89CC1049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EC878-AB93-C03F-8B6D-BD0B5B2A2917}"/>
              </a:ext>
            </a:extLst>
          </p:cNvPr>
          <p:cNvSpPr>
            <a:spLocks noGrp="1"/>
          </p:cNvSpPr>
          <p:nvPr>
            <p:ph type="title"/>
          </p:nvPr>
        </p:nvSpPr>
        <p:spPr>
          <a:xfrm>
            <a:off x="571499" y="365126"/>
            <a:ext cx="11115675" cy="530224"/>
          </a:xfrm>
        </p:spPr>
        <p:txBody>
          <a:bodyPr>
            <a:noAutofit/>
          </a:bodyPr>
          <a:lstStyle/>
          <a:p>
            <a:r>
              <a:rPr lang="en-US" sz="3200" dirty="0"/>
              <a:t>§ </a:t>
            </a:r>
            <a:r>
              <a:rPr lang="en-US" sz="3200" b="1" dirty="0"/>
              <a:t>102-2. Applicability.</a:t>
            </a:r>
            <a:endParaRPr lang="en-US" sz="3200" dirty="0"/>
          </a:p>
        </p:txBody>
      </p:sp>
      <p:sp>
        <p:nvSpPr>
          <p:cNvPr id="3" name="Content Placeholder 2">
            <a:extLst>
              <a:ext uri="{FF2B5EF4-FFF2-40B4-BE49-F238E27FC236}">
                <a16:creationId xmlns:a16="http://schemas.microsoft.com/office/drawing/2014/main" id="{C11339D1-B44A-37A0-E6E8-DB41653AF5CE}"/>
              </a:ext>
            </a:extLst>
          </p:cNvPr>
          <p:cNvSpPr>
            <a:spLocks noGrp="1"/>
          </p:cNvSpPr>
          <p:nvPr>
            <p:ph idx="1"/>
          </p:nvPr>
        </p:nvSpPr>
        <p:spPr>
          <a:xfrm>
            <a:off x="571499" y="1152526"/>
            <a:ext cx="11115675" cy="5340348"/>
          </a:xfrm>
        </p:spPr>
        <p:txBody>
          <a:bodyPr>
            <a:noAutofit/>
          </a:bodyPr>
          <a:lstStyle/>
          <a:p>
            <a:pPr lvl="0"/>
            <a:r>
              <a:rPr lang="en-US" sz="2400" b="1" dirty="0"/>
              <a:t>applies to all zones allowing residential uses</a:t>
            </a:r>
            <a:r>
              <a:rPr lang="en-US" sz="2400" dirty="0"/>
              <a:t>; also applies to developments with residential units which will require zoning changes, variances, special exceptions, site plan approval, or other discretionary approvals from the Town. </a:t>
            </a:r>
          </a:p>
          <a:p>
            <a:pPr lvl="0"/>
            <a:r>
              <a:rPr lang="en-US" sz="2400" dirty="0"/>
              <a:t>does </a:t>
            </a:r>
            <a:r>
              <a:rPr lang="en-US" sz="2400" b="1" dirty="0"/>
              <a:t>not apply </a:t>
            </a:r>
            <a:r>
              <a:rPr lang="en-US" sz="2400" dirty="0"/>
              <a:t>to any new development: </a:t>
            </a:r>
          </a:p>
          <a:p>
            <a:pPr lvl="1"/>
            <a:r>
              <a:rPr lang="en-US" sz="2000" dirty="0"/>
              <a:t>comprised of less than ten (10) units.</a:t>
            </a:r>
          </a:p>
          <a:p>
            <a:pPr lvl="1"/>
            <a:r>
              <a:rPr lang="en-US" sz="2000" dirty="0"/>
              <a:t>which has obtained all Town approvals including site plan approval prior to the effective date of this chapter.  </a:t>
            </a:r>
          </a:p>
          <a:p>
            <a:pPr lvl="1"/>
            <a:r>
              <a:rPr lang="en-US" sz="2000" dirty="0"/>
              <a:t>which already contains ten (10%) percent or more affordable housing units mandated by deed restrictions or regulatory agreements from County, State or Federal agencies.</a:t>
            </a:r>
          </a:p>
          <a:p>
            <a:r>
              <a:rPr lang="en-US" sz="2400" b="1" dirty="0"/>
              <a:t>doesn’t apply </a:t>
            </a:r>
            <a:r>
              <a:rPr lang="en-US" sz="2400" dirty="0"/>
              <a:t>to Affordable Housing Units created prior to the effective date of this chapter; </a:t>
            </a:r>
          </a:p>
          <a:p>
            <a:pPr lvl="1"/>
            <a:r>
              <a:rPr lang="en-US" sz="2000" dirty="0"/>
              <a:t>subject solely to Section 300-39 of the Town Code and the deed restrictions associated with those units.</a:t>
            </a:r>
          </a:p>
          <a:p>
            <a:pPr lvl="0"/>
            <a:endParaRPr lang="en-US" sz="2400" b="1" dirty="0"/>
          </a:p>
        </p:txBody>
      </p:sp>
      <p:sp>
        <p:nvSpPr>
          <p:cNvPr id="4" name="Rectangle 3" descr="House">
            <a:extLst>
              <a:ext uri="{FF2B5EF4-FFF2-40B4-BE49-F238E27FC236}">
                <a16:creationId xmlns:a16="http://schemas.microsoft.com/office/drawing/2014/main" id="{9FA489B7-CAAC-9A7B-7BF9-01C03F64E10B}"/>
              </a:ext>
            </a:extLst>
          </p:cNvPr>
          <p:cNvSpPr/>
          <p:nvPr/>
        </p:nvSpPr>
        <p:spPr>
          <a:xfrm>
            <a:off x="9996271" y="5332296"/>
            <a:ext cx="1160578" cy="1160578"/>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27000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BE402-DC0F-AC31-0E81-8FC1A3704AE2}"/>
              </a:ext>
            </a:extLst>
          </p:cNvPr>
          <p:cNvSpPr>
            <a:spLocks noGrp="1"/>
          </p:cNvSpPr>
          <p:nvPr>
            <p:ph type="title"/>
          </p:nvPr>
        </p:nvSpPr>
        <p:spPr>
          <a:xfrm>
            <a:off x="838200" y="365126"/>
            <a:ext cx="10515600" cy="730250"/>
          </a:xfrm>
        </p:spPr>
        <p:txBody>
          <a:bodyPr>
            <a:normAutofit/>
          </a:bodyPr>
          <a:lstStyle/>
          <a:p>
            <a:r>
              <a:rPr lang="en-US" sz="3600" dirty="0"/>
              <a:t>§ </a:t>
            </a:r>
            <a:r>
              <a:rPr lang="en-US" sz="3600" b="1" dirty="0"/>
              <a:t>102-3.  Purpose. </a:t>
            </a:r>
            <a:endParaRPr lang="en-US" sz="3600" dirty="0"/>
          </a:p>
        </p:txBody>
      </p:sp>
      <p:graphicFrame>
        <p:nvGraphicFramePr>
          <p:cNvPr id="5" name="Content Placeholder 2">
            <a:extLst>
              <a:ext uri="{FF2B5EF4-FFF2-40B4-BE49-F238E27FC236}">
                <a16:creationId xmlns:a16="http://schemas.microsoft.com/office/drawing/2014/main" id="{7C2FEBA8-C565-09D0-5D98-CD2B117F5BF4}"/>
              </a:ext>
            </a:extLst>
          </p:cNvPr>
          <p:cNvGraphicFramePr>
            <a:graphicFrameLocks noGrp="1"/>
          </p:cNvGraphicFramePr>
          <p:nvPr>
            <p:ph idx="1"/>
            <p:extLst>
              <p:ext uri="{D42A27DB-BD31-4B8C-83A1-F6EECF244321}">
                <p14:modId xmlns:p14="http://schemas.microsoft.com/office/powerpoint/2010/main" val="1313418156"/>
              </p:ext>
            </p:extLst>
          </p:nvPr>
        </p:nvGraphicFramePr>
        <p:xfrm>
          <a:off x="914400" y="1325561"/>
          <a:ext cx="10515600" cy="5167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425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2180F90D-4C22-B4F7-4EC0-2491051E6E89}"/>
              </a:ext>
            </a:extLst>
          </p:cNvPr>
          <p:cNvSpPr>
            <a:spLocks noGrp="1"/>
          </p:cNvSpPr>
          <p:nvPr>
            <p:ph type="title"/>
          </p:nvPr>
        </p:nvSpPr>
        <p:spPr>
          <a:xfrm>
            <a:off x="193040" y="838199"/>
            <a:ext cx="3021543" cy="5338763"/>
          </a:xfrm>
        </p:spPr>
        <p:txBody>
          <a:bodyPr>
            <a:normAutofit/>
          </a:bodyPr>
          <a:lstStyle/>
          <a:p>
            <a:r>
              <a:rPr lang="en-US" sz="3600" dirty="0"/>
              <a:t>§ </a:t>
            </a:r>
            <a:r>
              <a:rPr lang="en-US" sz="3600" b="1" dirty="0"/>
              <a:t>102-5. New Residential Development Requirements</a:t>
            </a:r>
            <a:endParaRPr lang="en-US" sz="3600" dirty="0"/>
          </a:p>
        </p:txBody>
      </p:sp>
      <p:sp>
        <p:nvSpPr>
          <p:cNvPr id="3" name="Content Placeholder 2">
            <a:extLst>
              <a:ext uri="{FF2B5EF4-FFF2-40B4-BE49-F238E27FC236}">
                <a16:creationId xmlns:a16="http://schemas.microsoft.com/office/drawing/2014/main" id="{FC7C90FC-26B2-3074-BF03-6F2B79BDD545}"/>
              </a:ext>
            </a:extLst>
          </p:cNvPr>
          <p:cNvSpPr>
            <a:spLocks noGrp="1"/>
          </p:cNvSpPr>
          <p:nvPr>
            <p:ph idx="1"/>
          </p:nvPr>
        </p:nvSpPr>
        <p:spPr>
          <a:xfrm>
            <a:off x="3214583" y="314960"/>
            <a:ext cx="8611657" cy="6187439"/>
          </a:xfrm>
        </p:spPr>
        <p:txBody>
          <a:bodyPr anchor="ctr">
            <a:normAutofit lnSpcReduction="10000"/>
          </a:bodyPr>
          <a:lstStyle/>
          <a:p>
            <a:pPr marL="0" indent="0">
              <a:buNone/>
            </a:pPr>
            <a:r>
              <a:rPr lang="en-US" sz="2400" b="1" u="sng" dirty="0"/>
              <a:t>New single-family or multi-family residential developments.</a:t>
            </a:r>
            <a:r>
              <a:rPr lang="en-US" sz="2400" b="1" dirty="0"/>
              <a:t>  </a:t>
            </a:r>
          </a:p>
          <a:p>
            <a:pPr marL="0" indent="0">
              <a:buNone/>
            </a:pPr>
            <a:r>
              <a:rPr lang="en-US" sz="2400" b="1" dirty="0"/>
              <a:t>Ten percent (10%) </a:t>
            </a:r>
            <a:r>
              <a:rPr lang="en-US" sz="2400" dirty="0"/>
              <a:t>of the units in any residential development of land in any zoning district shall be established as Fair and Affordable Housing Units (AHUs):</a:t>
            </a:r>
          </a:p>
          <a:p>
            <a:pPr lvl="1"/>
            <a:r>
              <a:rPr lang="en-US" dirty="0"/>
              <a:t>construction of AHUs on the site of the proposed development; </a:t>
            </a:r>
          </a:p>
          <a:p>
            <a:pPr lvl="1"/>
            <a:r>
              <a:rPr lang="en-US" dirty="0"/>
              <a:t>within all new residential developments of ten (10) or more units:   </a:t>
            </a:r>
          </a:p>
          <a:p>
            <a:pPr marL="0" indent="0">
              <a:spcBef>
                <a:spcPts val="600"/>
              </a:spcBef>
              <a:buNone/>
            </a:pPr>
            <a:r>
              <a:rPr lang="en-US" sz="2400" b="1" dirty="0"/>
              <a:t>	Development Size		Required AHUs</a:t>
            </a:r>
            <a:endParaRPr lang="en-US" sz="2400" dirty="0"/>
          </a:p>
          <a:p>
            <a:pPr marL="0" indent="0">
              <a:spcBef>
                <a:spcPts val="600"/>
              </a:spcBef>
              <a:buNone/>
            </a:pPr>
            <a:r>
              <a:rPr lang="en-US" sz="2400" dirty="0"/>
              <a:t>	1 to 9 units				0</a:t>
            </a:r>
          </a:p>
          <a:p>
            <a:pPr marL="0" indent="0">
              <a:spcBef>
                <a:spcPts val="600"/>
              </a:spcBef>
              <a:buNone/>
            </a:pPr>
            <a:r>
              <a:rPr lang="en-US" sz="2400" b="1" dirty="0"/>
              <a:t>	</a:t>
            </a:r>
            <a:r>
              <a:rPr lang="en-US" sz="2400" dirty="0"/>
              <a:t>10 to 19 units				1</a:t>
            </a:r>
          </a:p>
          <a:p>
            <a:pPr marL="0" indent="0">
              <a:spcBef>
                <a:spcPts val="600"/>
              </a:spcBef>
              <a:buNone/>
            </a:pPr>
            <a:r>
              <a:rPr lang="en-US" sz="2400" dirty="0"/>
              <a:t>	20 to 29 units				2</a:t>
            </a:r>
          </a:p>
          <a:p>
            <a:pPr marL="0" indent="0">
              <a:spcBef>
                <a:spcPts val="600"/>
              </a:spcBef>
              <a:buNone/>
            </a:pPr>
            <a:r>
              <a:rPr lang="en-US" sz="2400" dirty="0"/>
              <a:t>	30 to 39 units				3</a:t>
            </a:r>
          </a:p>
          <a:p>
            <a:pPr marL="0" indent="0">
              <a:spcBef>
                <a:spcPts val="600"/>
              </a:spcBef>
              <a:buNone/>
            </a:pPr>
            <a:r>
              <a:rPr lang="en-US" sz="2400" dirty="0"/>
              <a:t>	40 to 49 units				4</a:t>
            </a:r>
          </a:p>
          <a:p>
            <a:pPr marL="0" indent="0">
              <a:buNone/>
            </a:pPr>
            <a:r>
              <a:rPr lang="en-US" sz="2400" dirty="0"/>
              <a:t>each additional ten (10) new units or part thereof shall require one (1) additional AHU. </a:t>
            </a:r>
          </a:p>
          <a:p>
            <a:endParaRPr lang="en-US" sz="1600" dirty="0"/>
          </a:p>
        </p:txBody>
      </p:sp>
      <p:sp>
        <p:nvSpPr>
          <p:cNvPr id="4" name="Rectangle 3" descr="House">
            <a:extLst>
              <a:ext uri="{FF2B5EF4-FFF2-40B4-BE49-F238E27FC236}">
                <a16:creationId xmlns:a16="http://schemas.microsoft.com/office/drawing/2014/main" id="{9E97241A-DA93-8F36-A39F-6EE162AC127A}"/>
              </a:ext>
            </a:extLst>
          </p:cNvPr>
          <p:cNvSpPr/>
          <p:nvPr/>
        </p:nvSpPr>
        <p:spPr>
          <a:xfrm>
            <a:off x="570169" y="314960"/>
            <a:ext cx="1531005" cy="153205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689119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21791-B7D5-AFB7-CDAB-ADAD7ECF9746}"/>
              </a:ext>
            </a:extLst>
          </p:cNvPr>
          <p:cNvSpPr>
            <a:spLocks noGrp="1"/>
          </p:cNvSpPr>
          <p:nvPr>
            <p:ph type="title"/>
          </p:nvPr>
        </p:nvSpPr>
        <p:spPr>
          <a:xfrm>
            <a:off x="325120" y="365125"/>
            <a:ext cx="11551920" cy="711835"/>
          </a:xfrm>
        </p:spPr>
        <p:txBody>
          <a:bodyPr>
            <a:normAutofit/>
          </a:bodyPr>
          <a:lstStyle/>
          <a:p>
            <a:r>
              <a:rPr lang="en-US" sz="3600" dirty="0"/>
              <a:t>§ </a:t>
            </a:r>
            <a:r>
              <a:rPr lang="en-US" sz="3600" b="1" dirty="0"/>
              <a:t>102-6</a:t>
            </a:r>
            <a:r>
              <a:rPr lang="en-US" sz="3600" dirty="0"/>
              <a:t>. </a:t>
            </a:r>
            <a:r>
              <a:rPr lang="en-US" sz="3600" b="1" dirty="0"/>
              <a:t>Provisions Applicable to Affordable Housing Units </a:t>
            </a:r>
            <a:endParaRPr lang="en-US" sz="3600" dirty="0"/>
          </a:p>
        </p:txBody>
      </p:sp>
      <p:sp>
        <p:nvSpPr>
          <p:cNvPr id="3" name="Content Placeholder 2">
            <a:extLst>
              <a:ext uri="{FF2B5EF4-FFF2-40B4-BE49-F238E27FC236}">
                <a16:creationId xmlns:a16="http://schemas.microsoft.com/office/drawing/2014/main" id="{3BC91F43-83DE-1943-00D6-E8AF2E42B346}"/>
              </a:ext>
            </a:extLst>
          </p:cNvPr>
          <p:cNvSpPr>
            <a:spLocks noGrp="1"/>
          </p:cNvSpPr>
          <p:nvPr>
            <p:ph idx="1"/>
          </p:nvPr>
        </p:nvSpPr>
        <p:spPr>
          <a:xfrm>
            <a:off x="325120" y="1191657"/>
            <a:ext cx="11541760" cy="4985306"/>
          </a:xfrm>
        </p:spPr>
        <p:txBody>
          <a:bodyPr>
            <a:normAutofit/>
          </a:bodyPr>
          <a:lstStyle/>
          <a:p>
            <a:pPr lvl="0"/>
            <a:r>
              <a:rPr lang="en-US" sz="2000" b="1" dirty="0"/>
              <a:t>Siting of AHUs. </a:t>
            </a:r>
            <a:r>
              <a:rPr lang="en-US" sz="2000" dirty="0"/>
              <a:t>All AHUs shall be situated </a:t>
            </a:r>
            <a:r>
              <a:rPr lang="en-US" sz="2000" b="1" dirty="0"/>
              <a:t>within</a:t>
            </a:r>
            <a:r>
              <a:rPr lang="en-US" sz="2000" dirty="0"/>
              <a:t> the proposed development and be </a:t>
            </a:r>
            <a:r>
              <a:rPr lang="en-US" sz="2000" b="1" dirty="0"/>
              <a:t>no less accessible </a:t>
            </a:r>
            <a:r>
              <a:rPr lang="en-US" sz="2000" dirty="0"/>
              <a:t>to public amenities, such as open space, than the market-rate units. </a:t>
            </a:r>
          </a:p>
          <a:p>
            <a:r>
              <a:rPr lang="en-US" sz="2000" dirty="0"/>
              <a:t> </a:t>
            </a:r>
            <a:r>
              <a:rPr lang="en-US" sz="2000" b="1" dirty="0"/>
              <a:t>Minimum design and construction standards for AHUs</a:t>
            </a:r>
            <a:r>
              <a:rPr lang="en-US" sz="2000" dirty="0"/>
              <a:t>. AHUs shall be </a:t>
            </a:r>
            <a:r>
              <a:rPr lang="en-US" sz="2000" b="1" dirty="0"/>
              <a:t>integrated</a:t>
            </a:r>
            <a:r>
              <a:rPr lang="en-US" sz="2000" dirty="0"/>
              <a:t> with the rest of the development, shall be </a:t>
            </a:r>
            <a:r>
              <a:rPr lang="en-US" sz="2000" b="1" dirty="0"/>
              <a:t>similar </a:t>
            </a:r>
            <a:r>
              <a:rPr lang="en-US" sz="2000" dirty="0"/>
              <a:t>in appearance, siting, and exterior design to the furthest extent practical, and shall be </a:t>
            </a:r>
            <a:r>
              <a:rPr lang="en-US" sz="2000" b="1" dirty="0"/>
              <a:t>distributed</a:t>
            </a:r>
            <a:r>
              <a:rPr lang="en-US" sz="2000" dirty="0"/>
              <a:t> among various unit sizes (efficiency, one-, two-, three-, and four-bedroom units) </a:t>
            </a:r>
            <a:r>
              <a:rPr lang="en-US" sz="2000" b="1" dirty="0"/>
              <a:t>consistent </a:t>
            </a:r>
            <a:r>
              <a:rPr lang="en-US" sz="2000" dirty="0"/>
              <a:t>with the other units in the development.  From the outside or building exteriors, the AHUs shall be similar in appearance to the market rate units.</a:t>
            </a:r>
          </a:p>
          <a:p>
            <a:endParaRPr lang="en-US" dirty="0"/>
          </a:p>
        </p:txBody>
      </p:sp>
      <p:sp>
        <p:nvSpPr>
          <p:cNvPr id="5" name="TextBox 4">
            <a:extLst>
              <a:ext uri="{FF2B5EF4-FFF2-40B4-BE49-F238E27FC236}">
                <a16:creationId xmlns:a16="http://schemas.microsoft.com/office/drawing/2014/main" id="{C321E34C-703A-546D-18EF-5EB5A571EC7A}"/>
              </a:ext>
            </a:extLst>
          </p:cNvPr>
          <p:cNvSpPr txBox="1"/>
          <p:nvPr/>
        </p:nvSpPr>
        <p:spPr>
          <a:xfrm>
            <a:off x="5257164" y="3684310"/>
            <a:ext cx="6515101" cy="2308324"/>
          </a:xfrm>
          <a:prstGeom prst="rect">
            <a:avLst/>
          </a:prstGeom>
          <a:noFill/>
        </p:spPr>
        <p:txBody>
          <a:bodyPr wrap="square" rtlCol="0">
            <a:spAutoFit/>
          </a:bodyPr>
          <a:lstStyle/>
          <a:p>
            <a:r>
              <a:rPr lang="en-US" b="1" dirty="0"/>
              <a:t>Minimum Floor Area: </a:t>
            </a:r>
            <a:r>
              <a:rPr lang="en-US" dirty="0"/>
              <a:t>no less than specified below or the size of the market rate units in the development, whichever is less:</a:t>
            </a:r>
          </a:p>
          <a:p>
            <a:r>
              <a:rPr lang="en-US" b="1" u="sng" dirty="0"/>
              <a:t>Dwelling Unit Size</a:t>
            </a:r>
            <a:r>
              <a:rPr lang="en-US" b="1" dirty="0"/>
              <a:t>    </a:t>
            </a:r>
            <a:r>
              <a:rPr lang="en-US" b="1" u="sng" dirty="0"/>
              <a:t>Minimum Gross Floor Area (square feet) </a:t>
            </a:r>
            <a:endParaRPr lang="en-US" dirty="0"/>
          </a:p>
          <a:p>
            <a:r>
              <a:rPr lang="en-US" dirty="0"/>
              <a:t>Efficiency 				    450	</a:t>
            </a:r>
          </a:p>
          <a:p>
            <a:r>
              <a:rPr lang="en-US" dirty="0"/>
              <a:t>1 Bedroom 				    675	</a:t>
            </a:r>
          </a:p>
          <a:p>
            <a:r>
              <a:rPr lang="en-US" dirty="0"/>
              <a:t>2 Bedroom 				    750	</a:t>
            </a:r>
          </a:p>
          <a:p>
            <a:r>
              <a:rPr lang="en-US" dirty="0"/>
              <a:t>3 Bedroom (including at least 1.5 baths)	1,000</a:t>
            </a:r>
          </a:p>
          <a:p>
            <a:r>
              <a:rPr lang="en-US" dirty="0"/>
              <a:t>4 Bedroom (including at least 1.5 baths)	1,200 </a:t>
            </a:r>
          </a:p>
        </p:txBody>
      </p:sp>
      <p:sp>
        <p:nvSpPr>
          <p:cNvPr id="6" name="TextBox 5">
            <a:extLst>
              <a:ext uri="{FF2B5EF4-FFF2-40B4-BE49-F238E27FC236}">
                <a16:creationId xmlns:a16="http://schemas.microsoft.com/office/drawing/2014/main" id="{27682CEC-A7EA-CB77-080E-AFD089CB8FFE}"/>
              </a:ext>
            </a:extLst>
          </p:cNvPr>
          <p:cNvSpPr txBox="1"/>
          <p:nvPr/>
        </p:nvSpPr>
        <p:spPr>
          <a:xfrm>
            <a:off x="325120" y="3961309"/>
            <a:ext cx="4538710" cy="2031325"/>
          </a:xfrm>
          <a:prstGeom prst="rect">
            <a:avLst/>
          </a:prstGeom>
          <a:noFill/>
        </p:spPr>
        <p:txBody>
          <a:bodyPr wrap="square" rtlCol="0">
            <a:spAutoFit/>
          </a:bodyPr>
          <a:lstStyle/>
          <a:p>
            <a:pPr lvl="0"/>
            <a:r>
              <a:rPr lang="en-US" b="1" dirty="0"/>
              <a:t>Occupancy Standards: </a:t>
            </a:r>
          </a:p>
          <a:p>
            <a:pPr lvl="0"/>
            <a:r>
              <a:rPr lang="en-US" b="1" u="sng" dirty="0"/>
              <a:t>Unit Size               Min People    Max People  </a:t>
            </a:r>
            <a:endParaRPr lang="en-US" dirty="0"/>
          </a:p>
          <a:p>
            <a:r>
              <a:rPr lang="en-US" dirty="0"/>
              <a:t>Efficiency   	   1	             1</a:t>
            </a:r>
          </a:p>
          <a:p>
            <a:r>
              <a:rPr lang="en-US" dirty="0"/>
              <a:t>1 Bedroom       	   1	             3</a:t>
            </a:r>
          </a:p>
          <a:p>
            <a:r>
              <a:rPr lang="en-US" dirty="0"/>
              <a:t>2 Bedroom     	   2	             4</a:t>
            </a:r>
          </a:p>
          <a:p>
            <a:r>
              <a:rPr lang="en-US" dirty="0"/>
              <a:t>3 Bedroom   	   3	             6</a:t>
            </a:r>
          </a:p>
          <a:p>
            <a:r>
              <a:rPr lang="en-US" dirty="0"/>
              <a:t>4 Bedroom   	   4	             8</a:t>
            </a:r>
          </a:p>
        </p:txBody>
      </p:sp>
    </p:spTree>
    <p:extLst>
      <p:ext uri="{BB962C8B-B14F-4D97-AF65-F5344CB8AC3E}">
        <p14:creationId xmlns:p14="http://schemas.microsoft.com/office/powerpoint/2010/main" val="764439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C67B10-1DA9-08E8-087E-60D142113E41}"/>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D295CE3F-3C4E-C5A1-9A29-031A57165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841402-01D7-14D3-09BB-9837C1ACBB43}"/>
              </a:ext>
            </a:extLst>
          </p:cNvPr>
          <p:cNvSpPr>
            <a:spLocks noGrp="1"/>
          </p:cNvSpPr>
          <p:nvPr>
            <p:ph type="title"/>
          </p:nvPr>
        </p:nvSpPr>
        <p:spPr>
          <a:xfrm>
            <a:off x="243840" y="144081"/>
            <a:ext cx="11948160" cy="851599"/>
          </a:xfrm>
        </p:spPr>
        <p:txBody>
          <a:bodyPr anchor="ctr">
            <a:normAutofit/>
          </a:bodyPr>
          <a:lstStyle/>
          <a:p>
            <a:r>
              <a:rPr lang="en-US" sz="3700" dirty="0"/>
              <a:t>§ </a:t>
            </a:r>
            <a:r>
              <a:rPr lang="en-US" sz="3700" b="1" dirty="0"/>
              <a:t>102-6</a:t>
            </a:r>
            <a:r>
              <a:rPr lang="en-US" sz="3700" dirty="0"/>
              <a:t>. </a:t>
            </a:r>
            <a:r>
              <a:rPr lang="en-US" sz="3700" b="1" dirty="0"/>
              <a:t>Provisions Applicable to Affordable Housing Units </a:t>
            </a:r>
            <a:endParaRPr lang="en-US" sz="3700" dirty="0"/>
          </a:p>
        </p:txBody>
      </p:sp>
      <p:sp>
        <p:nvSpPr>
          <p:cNvPr id="3" name="Content Placeholder 2">
            <a:extLst>
              <a:ext uri="{FF2B5EF4-FFF2-40B4-BE49-F238E27FC236}">
                <a16:creationId xmlns:a16="http://schemas.microsoft.com/office/drawing/2014/main" id="{3302D2A7-23ED-69B8-C520-CC4BC8BE9D0A}"/>
              </a:ext>
            </a:extLst>
          </p:cNvPr>
          <p:cNvSpPr>
            <a:spLocks noGrp="1"/>
          </p:cNvSpPr>
          <p:nvPr>
            <p:ph idx="1"/>
          </p:nvPr>
        </p:nvSpPr>
        <p:spPr>
          <a:xfrm>
            <a:off x="2966721" y="995680"/>
            <a:ext cx="8834754" cy="5718239"/>
          </a:xfrm>
        </p:spPr>
        <p:txBody>
          <a:bodyPr anchor="ctr">
            <a:noAutofit/>
          </a:bodyPr>
          <a:lstStyle/>
          <a:p>
            <a:r>
              <a:rPr lang="en-US" sz="2200" b="1" dirty="0"/>
              <a:t>Affirmative Marketing. </a:t>
            </a:r>
            <a:r>
              <a:rPr lang="en-US" sz="2200" dirty="0"/>
              <a:t>The AHUs shall be sold or rented and resold and re-rented during the required period of affordability, to only </a:t>
            </a:r>
            <a:r>
              <a:rPr lang="en-US" sz="2200" b="1" dirty="0"/>
              <a:t>qualifying income-eligible households</a:t>
            </a:r>
            <a:r>
              <a:rPr lang="en-US" sz="2200" dirty="0"/>
              <a:t>. </a:t>
            </a:r>
          </a:p>
          <a:p>
            <a:endParaRPr lang="en-US" sz="2200" dirty="0"/>
          </a:p>
          <a:p>
            <a:r>
              <a:rPr lang="en-US" sz="2200" b="1" dirty="0"/>
              <a:t> Initial Sale or Rental Price</a:t>
            </a:r>
            <a:r>
              <a:rPr lang="en-US" sz="2200" dirty="0"/>
              <a:t>.  </a:t>
            </a:r>
            <a:r>
              <a:rPr lang="en-US" sz="2200" b="1" dirty="0"/>
              <a:t>YCHB shall establish </a:t>
            </a:r>
            <a:r>
              <a:rPr lang="en-US" sz="2200" dirty="0"/>
              <a:t>the initial maximum monthly rent for a for-rent AHU or the maximum gross sales price for a for-sale AHU unit.  </a:t>
            </a:r>
          </a:p>
          <a:p>
            <a:endParaRPr lang="en-US" sz="2200" dirty="0"/>
          </a:p>
          <a:p>
            <a:r>
              <a:rPr lang="en-US" sz="2200" b="1" dirty="0"/>
              <a:t>Time Period of Affordability and Property Restriction</a:t>
            </a:r>
            <a:r>
              <a:rPr lang="en-US" sz="2200" dirty="0"/>
              <a:t>.  AHU Homeownership units shall remain </a:t>
            </a:r>
            <a:r>
              <a:rPr lang="en-US" sz="2200" b="1" dirty="0"/>
              <a:t>permanently affordable.</a:t>
            </a:r>
            <a:r>
              <a:rPr lang="en-US" sz="2200" dirty="0"/>
              <a:t>  AHU Rental units shall remain affordable for </a:t>
            </a:r>
            <a:r>
              <a:rPr lang="en-US" sz="2200" b="1" dirty="0"/>
              <a:t>at least fifty (50) years </a:t>
            </a:r>
            <a:r>
              <a:rPr lang="en-US" sz="2200" dirty="0"/>
              <a:t>from date of initial certificate of occupancy for the rental property. </a:t>
            </a:r>
          </a:p>
          <a:p>
            <a:endParaRPr lang="en-US" sz="2200" b="1" dirty="0"/>
          </a:p>
          <a:p>
            <a:r>
              <a:rPr lang="en-US" sz="2200" b="1" dirty="0"/>
              <a:t>Timing of construction or provision of AHUs. </a:t>
            </a:r>
            <a:r>
              <a:rPr lang="en-US" sz="2200" dirty="0"/>
              <a:t>Construction of AHUs </a:t>
            </a:r>
            <a:r>
              <a:rPr lang="en-US" sz="2200" b="1" dirty="0"/>
              <a:t>shall occur proportionately </a:t>
            </a:r>
            <a:r>
              <a:rPr lang="en-US" sz="2200" dirty="0"/>
              <a:t>with construction of the market rate units in the development.  </a:t>
            </a:r>
          </a:p>
        </p:txBody>
      </p:sp>
      <p:pic>
        <p:nvPicPr>
          <p:cNvPr id="7" name="Picture 6" descr="Figures of houses in different position and sizes">
            <a:extLst>
              <a:ext uri="{FF2B5EF4-FFF2-40B4-BE49-F238E27FC236}">
                <a16:creationId xmlns:a16="http://schemas.microsoft.com/office/drawing/2014/main" id="{976B2B0F-F265-0BCD-C0DC-D6616DE4BAE4}"/>
              </a:ext>
            </a:extLst>
          </p:cNvPr>
          <p:cNvPicPr>
            <a:picLocks noChangeAspect="1"/>
          </p:cNvPicPr>
          <p:nvPr/>
        </p:nvPicPr>
        <p:blipFill>
          <a:blip r:embed="rId2"/>
          <a:srcRect l="19412" r="36905" b="-1"/>
          <a:stretch>
            <a:fillRect/>
          </a:stretch>
        </p:blipFill>
        <p:spPr>
          <a:xfrm>
            <a:off x="243840" y="851599"/>
            <a:ext cx="2479040" cy="5862320"/>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686280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477D36-C785-3B63-9D21-B3E5AA0324CE}"/>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3A005-A06C-5D7F-347F-D8A7DCE4D642}"/>
              </a:ext>
            </a:extLst>
          </p:cNvPr>
          <p:cNvSpPr>
            <a:spLocks noGrp="1"/>
          </p:cNvSpPr>
          <p:nvPr>
            <p:ph type="title"/>
          </p:nvPr>
        </p:nvSpPr>
        <p:spPr>
          <a:xfrm>
            <a:off x="243840" y="144081"/>
            <a:ext cx="11948160" cy="851599"/>
          </a:xfrm>
        </p:spPr>
        <p:txBody>
          <a:bodyPr anchor="ctr">
            <a:normAutofit/>
          </a:bodyPr>
          <a:lstStyle/>
          <a:p>
            <a:r>
              <a:rPr lang="en-US" sz="3700" dirty="0"/>
              <a:t>§ </a:t>
            </a:r>
            <a:r>
              <a:rPr lang="en-US" sz="3700" b="1" dirty="0"/>
              <a:t>102-6</a:t>
            </a:r>
            <a:r>
              <a:rPr lang="en-US" sz="3700" dirty="0"/>
              <a:t>. </a:t>
            </a:r>
            <a:r>
              <a:rPr lang="en-US" sz="3700" b="1" dirty="0"/>
              <a:t>Provisions Applicable to For-Sale AHUs </a:t>
            </a:r>
            <a:endParaRPr lang="en-US" sz="3700" dirty="0"/>
          </a:p>
        </p:txBody>
      </p:sp>
      <p:sp>
        <p:nvSpPr>
          <p:cNvPr id="3" name="Content Placeholder 2">
            <a:extLst>
              <a:ext uri="{FF2B5EF4-FFF2-40B4-BE49-F238E27FC236}">
                <a16:creationId xmlns:a16="http://schemas.microsoft.com/office/drawing/2014/main" id="{410921E9-2154-E119-08A4-543F530D3603}"/>
              </a:ext>
            </a:extLst>
          </p:cNvPr>
          <p:cNvSpPr>
            <a:spLocks noGrp="1"/>
          </p:cNvSpPr>
          <p:nvPr>
            <p:ph idx="1"/>
          </p:nvPr>
        </p:nvSpPr>
        <p:spPr>
          <a:xfrm>
            <a:off x="314325" y="914399"/>
            <a:ext cx="9134475" cy="5799520"/>
          </a:xfrm>
        </p:spPr>
        <p:txBody>
          <a:bodyPr anchor="ctr">
            <a:noAutofit/>
          </a:bodyPr>
          <a:lstStyle/>
          <a:p>
            <a:pPr marL="0" lvl="0" indent="0">
              <a:buNone/>
            </a:pPr>
            <a:r>
              <a:rPr lang="en-US" sz="2200" b="1" dirty="0"/>
              <a:t>Deed Restrictions of For-Sale AHUs.  </a:t>
            </a:r>
            <a:r>
              <a:rPr lang="en-US" sz="2200" dirty="0"/>
              <a:t>In the case of </a:t>
            </a:r>
            <a:r>
              <a:rPr lang="en-US" sz="2200" b="1" dirty="0"/>
              <a:t>owner-occupied</a:t>
            </a:r>
            <a:r>
              <a:rPr lang="en-US" sz="2200" dirty="0"/>
              <a:t> affordable AHUs, the maximum resale price shall be </a:t>
            </a:r>
            <a:r>
              <a:rPr lang="en-US" sz="2200" b="1" dirty="0"/>
              <a:t>the lower of:</a:t>
            </a:r>
            <a:endParaRPr lang="en-US" sz="2200" dirty="0"/>
          </a:p>
          <a:p>
            <a:pPr marL="0" lvl="0" indent="0">
              <a:buNone/>
            </a:pPr>
            <a:r>
              <a:rPr lang="en-US" sz="2200" dirty="0"/>
              <a:t>	(a) the net </a:t>
            </a:r>
            <a:r>
              <a:rPr lang="en-US" sz="2200" b="1" dirty="0"/>
              <a:t>purchase price paid for the unit </a:t>
            </a:r>
            <a:r>
              <a:rPr lang="en-US" sz="2200" dirty="0"/>
              <a:t>by the selling owner, increased by the </a:t>
            </a:r>
            <a:r>
              <a:rPr lang="en-US" sz="2200" b="1" dirty="0"/>
              <a:t>percentage increase in the Consumer Price Index (CPI) </a:t>
            </a:r>
            <a:r>
              <a:rPr lang="en-US" sz="2200" dirty="0"/>
              <a:t>for Urban Wage Earners and Clerical Workers in the New York-Northern New Jersey Area, as published on the dates between the month the seller acquired the unit and the month that the unit is offered for resale, </a:t>
            </a:r>
            <a:r>
              <a:rPr lang="en-US" sz="2200" b="1" dirty="0"/>
              <a:t>plus the cost of approved major capital improvements made by the seller </a:t>
            </a:r>
            <a:r>
              <a:rPr lang="en-US" sz="2200" dirty="0"/>
              <a:t>of the unit while said seller owned the unit as evidenced by paid receipts and written approval received from the YCHB, or </a:t>
            </a:r>
          </a:p>
          <a:p>
            <a:pPr marL="0" lvl="0" indent="0">
              <a:buNone/>
            </a:pPr>
            <a:r>
              <a:rPr lang="en-US" sz="2200" dirty="0"/>
              <a:t>	(b) </a:t>
            </a:r>
            <a:r>
              <a:rPr lang="en-US" sz="2200" b="1" dirty="0"/>
              <a:t>the price affordable to a household at 80% of AMI </a:t>
            </a:r>
            <a:r>
              <a:rPr lang="en-US" sz="2200" dirty="0"/>
              <a:t>at the time the unit is offered for resale. </a:t>
            </a:r>
          </a:p>
          <a:p>
            <a:pPr marL="0" indent="0">
              <a:buNone/>
            </a:pPr>
            <a:r>
              <a:rPr lang="en-US" sz="2200" b="1" dirty="0"/>
              <a:t>A homeownership AHU must be occupied by the eligible purchaser as his/her primary residence</a:t>
            </a:r>
            <a:r>
              <a:rPr lang="en-US" sz="2200" dirty="0"/>
              <a:t>.  Some temporary extenuating circumstances are provided for in the law (such as the need to care for an ill family member out of town). </a:t>
            </a:r>
          </a:p>
        </p:txBody>
      </p:sp>
      <p:pic>
        <p:nvPicPr>
          <p:cNvPr id="7" name="Picture 6" descr="Figures of houses in different position and sizes">
            <a:extLst>
              <a:ext uri="{FF2B5EF4-FFF2-40B4-BE49-F238E27FC236}">
                <a16:creationId xmlns:a16="http://schemas.microsoft.com/office/drawing/2014/main" id="{D3E81C31-BE9E-3707-998E-A7520E696882}"/>
              </a:ext>
            </a:extLst>
          </p:cNvPr>
          <p:cNvPicPr>
            <a:picLocks noChangeAspect="1"/>
          </p:cNvPicPr>
          <p:nvPr/>
        </p:nvPicPr>
        <p:blipFill>
          <a:blip r:embed="rId3"/>
          <a:srcRect l="19412" r="36905" b="-1"/>
          <a:stretch>
            <a:fillRect/>
          </a:stretch>
        </p:blipFill>
        <p:spPr>
          <a:xfrm>
            <a:off x="9712960" y="995680"/>
            <a:ext cx="2479040" cy="5862320"/>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24013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315C20-7A12-0F66-EF36-70D01BCE9E5A}"/>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5A7F3A6-FFE3-BA47-257D-648A33D62C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99FE9C-19C4-F7BF-E3B0-EE848C995FEE}"/>
              </a:ext>
            </a:extLst>
          </p:cNvPr>
          <p:cNvSpPr>
            <a:spLocks noGrp="1"/>
          </p:cNvSpPr>
          <p:nvPr>
            <p:ph type="title"/>
          </p:nvPr>
        </p:nvSpPr>
        <p:spPr>
          <a:xfrm>
            <a:off x="243840" y="144081"/>
            <a:ext cx="11948160" cy="851599"/>
          </a:xfrm>
        </p:spPr>
        <p:txBody>
          <a:bodyPr anchor="ctr">
            <a:normAutofit/>
          </a:bodyPr>
          <a:lstStyle/>
          <a:p>
            <a:r>
              <a:rPr lang="en-US" sz="3700" dirty="0"/>
              <a:t>§ </a:t>
            </a:r>
            <a:r>
              <a:rPr lang="en-US" sz="3700" b="1" dirty="0"/>
              <a:t>102-6</a:t>
            </a:r>
            <a:r>
              <a:rPr lang="en-US" sz="3700" dirty="0"/>
              <a:t>. </a:t>
            </a:r>
            <a:r>
              <a:rPr lang="en-US" sz="3700" b="1" dirty="0"/>
              <a:t>Provisions Applicable to Rental AHUs </a:t>
            </a:r>
            <a:endParaRPr lang="en-US" sz="3700" dirty="0"/>
          </a:p>
        </p:txBody>
      </p:sp>
      <p:sp>
        <p:nvSpPr>
          <p:cNvPr id="3" name="Content Placeholder 2">
            <a:extLst>
              <a:ext uri="{FF2B5EF4-FFF2-40B4-BE49-F238E27FC236}">
                <a16:creationId xmlns:a16="http://schemas.microsoft.com/office/drawing/2014/main" id="{7973F750-0803-D045-BAEE-8679BCC9F06A}"/>
              </a:ext>
            </a:extLst>
          </p:cNvPr>
          <p:cNvSpPr>
            <a:spLocks noGrp="1"/>
          </p:cNvSpPr>
          <p:nvPr>
            <p:ph idx="1"/>
          </p:nvPr>
        </p:nvSpPr>
        <p:spPr>
          <a:xfrm>
            <a:off x="2966721" y="995680"/>
            <a:ext cx="8834754" cy="5718239"/>
          </a:xfrm>
        </p:spPr>
        <p:txBody>
          <a:bodyPr anchor="ctr">
            <a:noAutofit/>
          </a:bodyPr>
          <a:lstStyle/>
          <a:p>
            <a:pPr lvl="0"/>
            <a:r>
              <a:rPr lang="en-US" sz="2200" b="1" dirty="0"/>
              <a:t>Rents, Leases and Lease Renewals of Rental AHUs.  </a:t>
            </a:r>
            <a:r>
              <a:rPr lang="en-US" sz="2200" dirty="0"/>
              <a:t>The rents for both initial leases and renewal leases offered for rental AHUs shall not exceed the maximum of the Low Home rents for the applicable unit size at the time the leases are offered.</a:t>
            </a:r>
          </a:p>
          <a:p>
            <a:pPr lvl="0"/>
            <a:endParaRPr lang="en-US" sz="2200" dirty="0"/>
          </a:p>
          <a:p>
            <a:r>
              <a:rPr lang="en-US" sz="2200" b="1" dirty="0"/>
              <a:t>Lease Term.</a:t>
            </a:r>
            <a:r>
              <a:rPr lang="en-US" sz="2200" dirty="0"/>
              <a:t> Eligible selected applicants for rental AHUs shall sign leases for a term of </a:t>
            </a:r>
            <a:r>
              <a:rPr lang="en-US" sz="2200" b="1" dirty="0"/>
              <a:t>no more than two (2) years</a:t>
            </a:r>
            <a:r>
              <a:rPr lang="en-US" sz="2200" dirty="0"/>
              <a:t>. As long as a resident remains eligible and has complied with the terms of the lease, resident shall be offered renewal leases for a term of no more than two (2) years each. </a:t>
            </a:r>
          </a:p>
          <a:p>
            <a:endParaRPr lang="en-US" sz="2200" dirty="0"/>
          </a:p>
          <a:p>
            <a:pPr lvl="0"/>
            <a:r>
              <a:rPr lang="en-US" sz="2200" b="1" dirty="0"/>
              <a:t>A Tenant of a rental AHU shall be required to submit</a:t>
            </a:r>
            <a:r>
              <a:rPr lang="en-US" sz="2200" dirty="0"/>
              <a:t> the names of, and income documentation for, all occupants of the AHU to the Owner or Manager of the AHU for the purpose of verifying the Tenant’s continued eligibility to lease the unit.  </a:t>
            </a:r>
          </a:p>
        </p:txBody>
      </p:sp>
      <p:pic>
        <p:nvPicPr>
          <p:cNvPr id="7" name="Picture 6" descr="Figures of houses in different position and sizes">
            <a:extLst>
              <a:ext uri="{FF2B5EF4-FFF2-40B4-BE49-F238E27FC236}">
                <a16:creationId xmlns:a16="http://schemas.microsoft.com/office/drawing/2014/main" id="{5ED9612E-58FC-12D1-4035-7FD7B2DE5560}"/>
              </a:ext>
            </a:extLst>
          </p:cNvPr>
          <p:cNvPicPr>
            <a:picLocks noChangeAspect="1"/>
          </p:cNvPicPr>
          <p:nvPr/>
        </p:nvPicPr>
        <p:blipFill>
          <a:blip r:embed="rId2"/>
          <a:srcRect l="19412" r="36905" b="-1"/>
          <a:stretch>
            <a:fillRect/>
          </a:stretch>
        </p:blipFill>
        <p:spPr>
          <a:xfrm>
            <a:off x="243840" y="851599"/>
            <a:ext cx="2479040" cy="5862320"/>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922220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4348</TotalTime>
  <Words>2574</Words>
  <Application>Microsoft Office PowerPoint</Application>
  <PresentationFormat>Widescreen</PresentationFormat>
  <Paragraphs>293</Paragraphs>
  <Slides>18</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freight-sans-pro</vt:lpstr>
      <vt:lpstr>Gadugi</vt:lpstr>
      <vt:lpstr>Office Theme</vt:lpstr>
      <vt:lpstr>Yorktown Community Housing Board</vt:lpstr>
      <vt:lpstr>§ 102-1. Findings; policy.  The Yorktown Town Board finds that:</vt:lpstr>
      <vt:lpstr>§ 102-2. Applicability.</vt:lpstr>
      <vt:lpstr>§ 102-3.  Purpose. </vt:lpstr>
      <vt:lpstr>§ 102-5. New Residential Development Requirements</vt:lpstr>
      <vt:lpstr>§ 102-6. Provisions Applicable to Affordable Housing Units </vt:lpstr>
      <vt:lpstr>§ 102-6. Provisions Applicable to Affordable Housing Units </vt:lpstr>
      <vt:lpstr>§ 102-6. Provisions Applicable to For-Sale AHUs </vt:lpstr>
      <vt:lpstr>§ 102-6. Provisions Applicable to Rental AHUs </vt:lpstr>
      <vt:lpstr>§ 102-6. Provisions Applicable to Rental AHUs </vt:lpstr>
      <vt:lpstr>§ 102-6. Provisions Applicable to Rental AHUs </vt:lpstr>
      <vt:lpstr>§ 102-6. Provisions Applicable to Rental AHUs </vt:lpstr>
      <vt:lpstr>Is Yorktown an outlier?  What do our neighbors require?  </vt:lpstr>
      <vt:lpstr>Missed Opportunities</vt:lpstr>
      <vt:lpstr>Maximum Income Qualifications</vt:lpstr>
      <vt:lpstr>Can our Town Employees afford rent?  </vt:lpstr>
      <vt:lpstr>ALICE = Asset Limited Income Constrained Employed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Wilson</dc:creator>
  <cp:lastModifiedBy>Sarah Wilson</cp:lastModifiedBy>
  <cp:revision>3</cp:revision>
  <dcterms:created xsi:type="dcterms:W3CDTF">2025-03-08T00:27:07Z</dcterms:created>
  <dcterms:modified xsi:type="dcterms:W3CDTF">2026-04-14T22:47:52Z</dcterms:modified>
</cp:coreProperties>
</file>